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85" r:id="rId14"/>
    <p:sldId id="267" r:id="rId15"/>
    <p:sldId id="268" r:id="rId16"/>
    <p:sldId id="270" r:id="rId17"/>
    <p:sldId id="272" r:id="rId18"/>
    <p:sldId id="276" r:id="rId19"/>
    <p:sldId id="269" r:id="rId20"/>
    <p:sldId id="271" r:id="rId21"/>
    <p:sldId id="273" r:id="rId22"/>
    <p:sldId id="274" r:id="rId23"/>
    <p:sldId id="286" r:id="rId24"/>
    <p:sldId id="275" r:id="rId25"/>
    <p:sldId id="277" r:id="rId26"/>
    <p:sldId id="279" r:id="rId27"/>
    <p:sldId id="281" r:id="rId28"/>
    <p:sldId id="282" r:id="rId29"/>
    <p:sldId id="280" r:id="rId30"/>
    <p:sldId id="278"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6C8E535-A505-41C0-8004-7E20FEA1BCBA}" type="datetimeFigureOut">
              <a:rPr lang="en-US" smtClean="0"/>
              <a:t>11/10/2014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3F94A91-A237-4CCA-A090-E8EBBCFD9E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8E535-A505-41C0-8004-7E20FEA1BCB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4A91-A237-4CCA-A090-E8EBBCFD9E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8E535-A505-41C0-8004-7E20FEA1BCB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4A91-A237-4CCA-A090-E8EBBCFD9E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8E535-A505-41C0-8004-7E20FEA1BCB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4A91-A237-4CCA-A090-E8EBBCFD9E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8E535-A505-41C0-8004-7E20FEA1BCB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4A91-A237-4CCA-A090-E8EBBCFD9E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6C8E535-A505-41C0-8004-7E20FEA1BCBA}"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94A91-A237-4CCA-A090-E8EBBCFD9EB3}"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6C8E535-A505-41C0-8004-7E20FEA1BCBA}" type="datetimeFigureOut">
              <a:rPr lang="en-US" smtClean="0"/>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94A91-A237-4CCA-A090-E8EBBCFD9EB3}"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C8E535-A505-41C0-8004-7E20FEA1BCBA}" type="datetimeFigureOut">
              <a:rPr lang="en-US" smtClean="0"/>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F94A91-A237-4CCA-A090-E8EBBCFD9E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8E535-A505-41C0-8004-7E20FEA1BCBA}" type="datetimeFigureOut">
              <a:rPr lang="en-US" smtClean="0"/>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94A91-A237-4CCA-A090-E8EBBCFD9E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6C8E535-A505-41C0-8004-7E20FEA1BCBA}" type="datetimeFigureOut">
              <a:rPr lang="en-US" smtClean="0"/>
              <a:t>11/10/2014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03F94A91-A237-4CCA-A090-E8EBBCFD9E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6C8E535-A505-41C0-8004-7E20FEA1BCBA}" type="datetimeFigureOut">
              <a:rPr lang="en-US" smtClean="0"/>
              <a:t>11/10/2014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03F94A91-A237-4CCA-A090-E8EBBCFD9E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6C8E535-A505-41C0-8004-7E20FEA1BCBA}" type="datetimeFigureOut">
              <a:rPr lang="en-US" smtClean="0"/>
              <a:t>11/10/2014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3F94A91-A237-4CCA-A090-E8EBBCFD9E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endParaRPr lang="en-US" dirty="0"/>
          </a:p>
        </p:txBody>
      </p:sp>
      <p:sp>
        <p:nvSpPr>
          <p:cNvPr id="5" name="Content Placeholder 4"/>
          <p:cNvSpPr>
            <a:spLocks noGrp="1"/>
          </p:cNvSpPr>
          <p:nvPr>
            <p:ph idx="1"/>
          </p:nvPr>
        </p:nvSpPr>
        <p:spPr/>
        <p:txBody>
          <a:bodyPr/>
          <a:lstStyle/>
          <a:p>
            <a:r>
              <a:rPr lang="en-US" dirty="0" smtClean="0"/>
              <a:t>What was the most immediate cause of American entry into World War I?</a:t>
            </a:r>
          </a:p>
          <a:p>
            <a:endParaRPr lang="en-US" dirty="0"/>
          </a:p>
          <a:p>
            <a:r>
              <a:rPr lang="en-US" dirty="0" smtClean="0"/>
              <a:t>Why is the Zimmermann telegram significant?</a:t>
            </a:r>
            <a:endParaRPr lang="en-US" dirty="0"/>
          </a:p>
        </p:txBody>
      </p:sp>
    </p:spTree>
    <p:extLst>
      <p:ext uri="{BB962C8B-B14F-4D97-AF65-F5344CB8AC3E}">
        <p14:creationId xmlns:p14="http://schemas.microsoft.com/office/powerpoint/2010/main" val="311252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Mobilizing the Workforce</a:t>
            </a:r>
            <a:endParaRPr lang="en-US" dirty="0"/>
          </a:p>
        </p:txBody>
      </p:sp>
      <p:sp>
        <p:nvSpPr>
          <p:cNvPr id="3" name="Content Placeholder 2"/>
          <p:cNvSpPr>
            <a:spLocks noGrp="1"/>
          </p:cNvSpPr>
          <p:nvPr>
            <p:ph idx="1"/>
          </p:nvPr>
        </p:nvSpPr>
        <p:spPr>
          <a:xfrm>
            <a:off x="1066800" y="2119257"/>
            <a:ext cx="4023360" cy="3603812"/>
          </a:xfrm>
        </p:spPr>
        <p:txBody>
          <a:bodyPr/>
          <a:lstStyle/>
          <a:p>
            <a:r>
              <a:rPr lang="en-US" dirty="0" smtClean="0"/>
              <a:t>National War Labor Board under Taft and Frank Walsh (mediate labor disputes)</a:t>
            </a:r>
          </a:p>
          <a:p>
            <a:r>
              <a:rPr lang="en-US" dirty="0" smtClean="0"/>
              <a:t>New jobs for women</a:t>
            </a:r>
          </a:p>
          <a:p>
            <a:r>
              <a:rPr lang="en-US" dirty="0" smtClean="0"/>
              <a:t>Great Migration-jobs for African Americans</a:t>
            </a:r>
          </a:p>
          <a:p>
            <a:r>
              <a:rPr lang="en-US" dirty="0" smtClean="0"/>
              <a:t>Mexican American immigration</a:t>
            </a:r>
            <a:endParaRPr lang="en-US" dirty="0"/>
          </a:p>
        </p:txBody>
      </p:sp>
      <p:pic>
        <p:nvPicPr>
          <p:cNvPr id="7170" name="Picture 2" descr="http://farm4.staticflickr.com/3444/3903230097_85be5e45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14500"/>
            <a:ext cx="35623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6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Creel</a:t>
            </a:r>
            <a:endParaRPr lang="en-US" dirty="0"/>
          </a:p>
        </p:txBody>
      </p:sp>
      <p:sp>
        <p:nvSpPr>
          <p:cNvPr id="3" name="Content Placeholder 2"/>
          <p:cNvSpPr>
            <a:spLocks noGrp="1"/>
          </p:cNvSpPr>
          <p:nvPr>
            <p:ph idx="1"/>
          </p:nvPr>
        </p:nvSpPr>
        <p:spPr>
          <a:xfrm>
            <a:off x="762000" y="1905000"/>
            <a:ext cx="5029200" cy="3603812"/>
          </a:xfrm>
        </p:spPr>
        <p:txBody>
          <a:bodyPr/>
          <a:lstStyle/>
          <a:p>
            <a:r>
              <a:rPr lang="en-US" dirty="0" smtClean="0"/>
              <a:t>Head of Committee on Public Safety </a:t>
            </a:r>
            <a:endParaRPr lang="en-US" dirty="0"/>
          </a:p>
        </p:txBody>
      </p:sp>
      <p:pic>
        <p:nvPicPr>
          <p:cNvPr id="8194" name="Picture 2" descr="http://www.oldmagazinearticles.com/images/decorations/George_Creel_WW1_Censor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86956"/>
            <a:ext cx="2962275" cy="51294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thumb/a/ab/'Destroy_this_mad_brute'_WWI_propaganda_poster_(US_version).jpg/200px-'Destroy_this_mad_brute'_WWI_propaganda_poster_(US_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96540"/>
            <a:ext cx="2590800" cy="395097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3.bp.blogspot.com/-bybpU9BTmMI/UIG7apJsQUI/AAAAAAAAAGI/SrxlLiN0GfY/s1600/Halt+the+Hu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686050"/>
            <a:ext cx="28194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34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 of Liberties</a:t>
            </a:r>
            <a:endParaRPr lang="en-US" dirty="0"/>
          </a:p>
        </p:txBody>
      </p:sp>
      <p:sp>
        <p:nvSpPr>
          <p:cNvPr id="3" name="Content Placeholder 2"/>
          <p:cNvSpPr>
            <a:spLocks noGrp="1"/>
          </p:cNvSpPr>
          <p:nvPr>
            <p:ph idx="1"/>
          </p:nvPr>
        </p:nvSpPr>
        <p:spPr>
          <a:xfrm>
            <a:off x="1463041" y="2119257"/>
            <a:ext cx="4175760" cy="3603812"/>
          </a:xfrm>
        </p:spPr>
        <p:txBody>
          <a:bodyPr/>
          <a:lstStyle/>
          <a:p>
            <a:r>
              <a:rPr lang="en-US" dirty="0" smtClean="0"/>
              <a:t>Espionage Act 1917</a:t>
            </a:r>
          </a:p>
          <a:p>
            <a:r>
              <a:rPr lang="en-US" dirty="0" smtClean="0"/>
              <a:t>Sedition Act 1918</a:t>
            </a:r>
          </a:p>
          <a:p>
            <a:r>
              <a:rPr lang="en-US" dirty="0" smtClean="0"/>
              <a:t>Discrimination and persecution of Germans, socialists, labor activists, and socialists</a:t>
            </a:r>
          </a:p>
          <a:p>
            <a:r>
              <a:rPr lang="en-US" i="1" dirty="0" err="1" smtClean="0"/>
              <a:t>Schenck</a:t>
            </a:r>
            <a:r>
              <a:rPr lang="en-US" i="1" dirty="0" smtClean="0"/>
              <a:t> v. United States </a:t>
            </a:r>
            <a:r>
              <a:rPr lang="en-US" dirty="0" smtClean="0"/>
              <a:t>1919</a:t>
            </a:r>
            <a:endParaRPr lang="en-US" dirty="0"/>
          </a:p>
        </p:txBody>
      </p:sp>
      <p:pic>
        <p:nvPicPr>
          <p:cNvPr id="9218" name="Picture 2" descr="http://billofrightsinstitute.org/wp-content/uploads/2011/12/AP_LMSCC_Schen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057400"/>
            <a:ext cx="3158297" cy="402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149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What is the purpose of the War Industries Board?</a:t>
            </a:r>
          </a:p>
          <a:p>
            <a:pPr marL="457200" indent="-457200">
              <a:buAutoNum type="arabicPeriod"/>
            </a:pPr>
            <a:endParaRPr lang="en-US" dirty="0"/>
          </a:p>
          <a:p>
            <a:pPr marL="457200" indent="-457200">
              <a:buAutoNum type="arabicPeriod"/>
            </a:pPr>
            <a:r>
              <a:rPr lang="en-US" dirty="0" smtClean="0"/>
              <a:t>Name some behaviors that would be considered illegal under the Espionage and Sedition Acts.</a:t>
            </a:r>
            <a:endParaRPr lang="en-US" dirty="0"/>
          </a:p>
        </p:txBody>
      </p:sp>
    </p:spTree>
    <p:extLst>
      <p:ext uri="{BB962C8B-B14F-4D97-AF65-F5344CB8AC3E}">
        <p14:creationId xmlns:p14="http://schemas.microsoft.com/office/powerpoint/2010/main" val="2530568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965245" cy="1202485"/>
          </a:xfrm>
        </p:spPr>
        <p:txBody>
          <a:bodyPr/>
          <a:lstStyle/>
          <a:p>
            <a:r>
              <a:rPr lang="en-US" dirty="0" smtClean="0"/>
              <a:t>Combat</a:t>
            </a:r>
            <a:endParaRPr lang="en-US" dirty="0"/>
          </a:p>
        </p:txBody>
      </p:sp>
      <p:sp>
        <p:nvSpPr>
          <p:cNvPr id="3" name="Content Placeholder 2"/>
          <p:cNvSpPr>
            <a:spLocks noGrp="1"/>
          </p:cNvSpPr>
          <p:nvPr>
            <p:ph idx="1"/>
          </p:nvPr>
        </p:nvSpPr>
        <p:spPr>
          <a:xfrm>
            <a:off x="609600" y="1600200"/>
            <a:ext cx="4495800" cy="3603812"/>
          </a:xfrm>
        </p:spPr>
        <p:txBody>
          <a:bodyPr/>
          <a:lstStyle/>
          <a:p>
            <a:r>
              <a:rPr lang="en-US" dirty="0" smtClean="0"/>
              <a:t>Trench warfare resulting in a stalemate after three years</a:t>
            </a:r>
            <a:endParaRPr lang="en-US" dirty="0"/>
          </a:p>
        </p:txBody>
      </p:sp>
      <p:pic>
        <p:nvPicPr>
          <p:cNvPr id="10242" name="Picture 2" descr="http://upload.wikimedia.org/wikipedia/commons/7/7e/Periscope_rifle_Gallipoli_1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4904509" cy="47757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dailymail.co.uk/i/pix/2012/11/01/article-2226235-0F7F8D0300000578-696_964x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4325584" cy="306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313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www.uncp.edu/home/rwb/Trenches_WW1_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35513"/>
            <a:ext cx="8943109" cy="699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00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1.bp.blogspot.com/_FPozBZ8eL2o/TORTVKy2ifI/AAAAAAAAAGA/T2uSgtgfKGE/s1600/WW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0595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44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Quiet on the Western Front</a:t>
            </a:r>
            <a:endParaRPr lang="en-US" dirty="0"/>
          </a:p>
        </p:txBody>
      </p:sp>
      <p:sp>
        <p:nvSpPr>
          <p:cNvPr id="3" name="Content Placeholder 2"/>
          <p:cNvSpPr>
            <a:spLocks noGrp="1"/>
          </p:cNvSpPr>
          <p:nvPr>
            <p:ph idx="1"/>
          </p:nvPr>
        </p:nvSpPr>
        <p:spPr>
          <a:xfrm>
            <a:off x="1463041" y="2119256"/>
            <a:ext cx="4404360" cy="3946263"/>
          </a:xfrm>
        </p:spPr>
        <p:txBody>
          <a:bodyPr>
            <a:normAutofit lnSpcReduction="10000"/>
          </a:bodyPr>
          <a:lstStyle/>
          <a:p>
            <a:r>
              <a:rPr lang="en-US" dirty="0" smtClean="0"/>
              <a:t>Erich Maria Remarque</a:t>
            </a:r>
          </a:p>
          <a:p>
            <a:endParaRPr lang="en-US" dirty="0"/>
          </a:p>
          <a:p>
            <a:r>
              <a:rPr lang="en-US" dirty="0" smtClean="0"/>
              <a:t>“The sun goes down, night comes, the shells whine, life is at an end.  Still the little piece of convulsed earth in which we lie is held. We have yielded no more than a few hundred yards of it as a prize to the enemy. But on every yard there lies a dead man.”</a:t>
            </a:r>
            <a:endParaRPr lang="en-US" dirty="0"/>
          </a:p>
        </p:txBody>
      </p:sp>
      <p:pic>
        <p:nvPicPr>
          <p:cNvPr id="15362" name="Picture 2" descr="http://upload.wikimedia.org/wikipedia/en/7/76/AllQuietOnTheWestern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838450" cy="454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1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Spanish Influenza Outbreak</a:t>
            </a:r>
            <a:endParaRPr lang="en-US" dirty="0"/>
          </a:p>
        </p:txBody>
      </p:sp>
      <p:sp>
        <p:nvSpPr>
          <p:cNvPr id="3" name="Content Placeholder 2"/>
          <p:cNvSpPr>
            <a:spLocks noGrp="1"/>
          </p:cNvSpPr>
          <p:nvPr>
            <p:ph idx="1"/>
          </p:nvPr>
        </p:nvSpPr>
        <p:spPr>
          <a:xfrm>
            <a:off x="1463041" y="2119257"/>
            <a:ext cx="2118360" cy="3603812"/>
          </a:xfrm>
        </p:spPr>
        <p:txBody>
          <a:bodyPr/>
          <a:lstStyle/>
          <a:p>
            <a:r>
              <a:rPr lang="en-US" dirty="0" smtClean="0"/>
              <a:t>1918</a:t>
            </a:r>
          </a:p>
          <a:p>
            <a:r>
              <a:rPr lang="en-US" dirty="0" smtClean="0"/>
              <a:t>Trench conditions</a:t>
            </a:r>
          </a:p>
          <a:p>
            <a:r>
              <a:rPr lang="en-US" dirty="0" smtClean="0"/>
              <a:t>Weakens the Central Powers</a:t>
            </a:r>
          </a:p>
          <a:p>
            <a:endParaRPr lang="en-US" dirty="0"/>
          </a:p>
        </p:txBody>
      </p:sp>
      <p:pic>
        <p:nvPicPr>
          <p:cNvPr id="17410" name="Picture 2" descr="http://upload.wikimedia.org/wikipedia/commons/3/38/CampFunstonKS-InfluenzaHospi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05000"/>
            <a:ext cx="5562600" cy="413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735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34509"/>
            <a:ext cx="6965245" cy="1202485"/>
          </a:xfrm>
        </p:spPr>
        <p:txBody>
          <a:bodyPr/>
          <a:lstStyle/>
          <a:p>
            <a:r>
              <a:rPr lang="en-US" dirty="0" smtClean="0"/>
              <a:t>Technology </a:t>
            </a:r>
            <a:endParaRPr lang="en-US" dirty="0"/>
          </a:p>
        </p:txBody>
      </p:sp>
      <p:sp>
        <p:nvSpPr>
          <p:cNvPr id="3" name="Content Placeholder 2"/>
          <p:cNvSpPr>
            <a:spLocks noGrp="1"/>
          </p:cNvSpPr>
          <p:nvPr>
            <p:ph idx="1"/>
          </p:nvPr>
        </p:nvSpPr>
        <p:spPr>
          <a:xfrm>
            <a:off x="4946453" y="1916212"/>
            <a:ext cx="5143500" cy="3603812"/>
          </a:xfrm>
        </p:spPr>
        <p:txBody>
          <a:bodyPr/>
          <a:lstStyle/>
          <a:p>
            <a:r>
              <a:rPr lang="en-US" dirty="0" smtClean="0"/>
              <a:t>Rapid fire machine gun</a:t>
            </a:r>
          </a:p>
          <a:p>
            <a:r>
              <a:rPr lang="en-US" dirty="0" smtClean="0"/>
              <a:t>Bayonets in no man’s land</a:t>
            </a:r>
          </a:p>
          <a:p>
            <a:r>
              <a:rPr lang="en-US" dirty="0" smtClean="0"/>
              <a:t>Tanks</a:t>
            </a:r>
          </a:p>
          <a:p>
            <a:r>
              <a:rPr lang="en-US" dirty="0" smtClean="0"/>
              <a:t>Grenades</a:t>
            </a:r>
          </a:p>
          <a:p>
            <a:r>
              <a:rPr lang="en-US" dirty="0" smtClean="0"/>
              <a:t>Mustard gas</a:t>
            </a:r>
          </a:p>
          <a:p>
            <a:r>
              <a:rPr lang="en-US" dirty="0" smtClean="0"/>
              <a:t>Airplanes</a:t>
            </a:r>
            <a:endParaRPr lang="en-US" dirty="0"/>
          </a:p>
        </p:txBody>
      </p:sp>
      <p:pic>
        <p:nvPicPr>
          <p:cNvPr id="13314" name="Picture 2" descr="http://upload.wikimedia.org/wikipedia/commons/4/4b/Various_gas_masks_W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29" y="3886200"/>
            <a:ext cx="478404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upload.wikimedia.org/wikipedia/commons/f/f6/British_Mark_I_male_tank_Somme_25_September_19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305300" cy="322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920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American Involvement in and End to </a:t>
            </a:r>
            <a:br>
              <a:rPr lang="en-US" dirty="0" smtClean="0"/>
            </a:br>
            <a:r>
              <a:rPr lang="en-US" dirty="0" smtClean="0"/>
              <a:t>World War 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123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965245" cy="1202485"/>
          </a:xfrm>
        </p:spPr>
        <p:txBody>
          <a:bodyPr/>
          <a:lstStyle/>
          <a:p>
            <a:r>
              <a:rPr lang="en-US" dirty="0" smtClean="0"/>
              <a:t>Shakeup in 1917</a:t>
            </a:r>
            <a:endParaRPr lang="en-US" dirty="0"/>
          </a:p>
        </p:txBody>
      </p:sp>
      <p:sp>
        <p:nvSpPr>
          <p:cNvPr id="3" name="Content Placeholder 2"/>
          <p:cNvSpPr>
            <a:spLocks noGrp="1"/>
          </p:cNvSpPr>
          <p:nvPr>
            <p:ph idx="1"/>
          </p:nvPr>
        </p:nvSpPr>
        <p:spPr>
          <a:xfrm>
            <a:off x="1143000" y="1295400"/>
            <a:ext cx="7391400" cy="5562600"/>
          </a:xfrm>
        </p:spPr>
        <p:txBody>
          <a:bodyPr>
            <a:normAutofit/>
          </a:bodyPr>
          <a:lstStyle/>
          <a:p>
            <a:r>
              <a:rPr lang="en-US" dirty="0" smtClean="0"/>
              <a:t>Doughboys first arrive in convoys</a:t>
            </a:r>
          </a:p>
          <a:p>
            <a:endParaRPr lang="en-US" dirty="0"/>
          </a:p>
          <a:p>
            <a:endParaRPr lang="en-US" dirty="0" smtClean="0"/>
          </a:p>
          <a:p>
            <a:endParaRPr lang="en-US" dirty="0" smtClean="0"/>
          </a:p>
          <a:p>
            <a:endParaRPr lang="en-US" dirty="0" smtClean="0"/>
          </a:p>
          <a:p>
            <a:endParaRPr lang="en-US" dirty="0"/>
          </a:p>
          <a:p>
            <a:endParaRPr lang="en-US" dirty="0" smtClean="0"/>
          </a:p>
          <a:p>
            <a:endParaRPr lang="en-US" dirty="0" smtClean="0"/>
          </a:p>
          <a:p>
            <a:r>
              <a:rPr lang="en-US" dirty="0" smtClean="0"/>
              <a:t>Russian Revolution</a:t>
            </a:r>
          </a:p>
          <a:p>
            <a:pPr lvl="1"/>
            <a:r>
              <a:rPr lang="en-US" dirty="0" smtClean="0"/>
              <a:t>Treaty of Brest-Litovsk</a:t>
            </a:r>
            <a:endParaRPr lang="en-US" dirty="0"/>
          </a:p>
        </p:txBody>
      </p:sp>
      <p:pic>
        <p:nvPicPr>
          <p:cNvPr id="14338" name="Picture 2" descr="http://www.history.army.mil/images/artphoto/pripos/wwi/br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34889"/>
            <a:ext cx="4100945" cy="291331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upload.wikimedia.org/wikipedia/commons/4/43/Lenin_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611582"/>
            <a:ext cx="2971800" cy="440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96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Battles</a:t>
            </a:r>
            <a:endParaRPr lang="en-US" dirty="0"/>
          </a:p>
        </p:txBody>
      </p:sp>
      <p:sp>
        <p:nvSpPr>
          <p:cNvPr id="3" name="Content Placeholder 2"/>
          <p:cNvSpPr>
            <a:spLocks noGrp="1"/>
          </p:cNvSpPr>
          <p:nvPr>
            <p:ph idx="1"/>
          </p:nvPr>
        </p:nvSpPr>
        <p:spPr/>
        <p:txBody>
          <a:bodyPr/>
          <a:lstStyle/>
          <a:p>
            <a:r>
              <a:rPr lang="en-US" dirty="0" smtClean="0"/>
              <a:t>First and Second Battles of the Marne 1914, 1918</a:t>
            </a:r>
          </a:p>
          <a:p>
            <a:endParaRPr lang="en-US" dirty="0"/>
          </a:p>
          <a:p>
            <a:r>
              <a:rPr lang="en-US" dirty="0" smtClean="0"/>
              <a:t>Battle of Ypres 1915</a:t>
            </a:r>
          </a:p>
          <a:p>
            <a:endParaRPr lang="en-US" dirty="0"/>
          </a:p>
          <a:p>
            <a:r>
              <a:rPr lang="en-US" dirty="0" smtClean="0"/>
              <a:t>American involvement</a:t>
            </a:r>
          </a:p>
          <a:p>
            <a:pPr lvl="1"/>
            <a:r>
              <a:rPr lang="en-US" dirty="0" smtClean="0"/>
              <a:t>Capture of Cantigny</a:t>
            </a:r>
          </a:p>
          <a:p>
            <a:pPr lvl="1"/>
            <a:r>
              <a:rPr lang="en-US" dirty="0" smtClean="0"/>
              <a:t>Chateau-Thierry</a:t>
            </a:r>
            <a:endParaRPr lang="en-US" dirty="0"/>
          </a:p>
        </p:txBody>
      </p:sp>
    </p:spTree>
    <p:extLst>
      <p:ext uri="{BB962C8B-B14F-4D97-AF65-F5344CB8AC3E}">
        <p14:creationId xmlns:p14="http://schemas.microsoft.com/office/powerpoint/2010/main" val="632681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65245" cy="1202485"/>
          </a:xfrm>
        </p:spPr>
        <p:txBody>
          <a:bodyPr/>
          <a:lstStyle/>
          <a:p>
            <a:r>
              <a:rPr lang="en-US" dirty="0" smtClean="0"/>
              <a:t>Battle of Argonne Forest</a:t>
            </a:r>
            <a:endParaRPr lang="en-US" dirty="0"/>
          </a:p>
        </p:txBody>
      </p:sp>
      <p:sp>
        <p:nvSpPr>
          <p:cNvPr id="3" name="Content Placeholder 2"/>
          <p:cNvSpPr>
            <a:spLocks noGrp="1"/>
          </p:cNvSpPr>
          <p:nvPr>
            <p:ph idx="1"/>
          </p:nvPr>
        </p:nvSpPr>
        <p:spPr>
          <a:xfrm>
            <a:off x="1066800" y="1219200"/>
            <a:ext cx="6196405" cy="3603812"/>
          </a:xfrm>
        </p:spPr>
        <p:txBody>
          <a:bodyPr/>
          <a:lstStyle/>
          <a:p>
            <a:r>
              <a:rPr lang="en-US" dirty="0" smtClean="0"/>
              <a:t>September 26, 1918</a:t>
            </a:r>
          </a:p>
          <a:p>
            <a:r>
              <a:rPr lang="en-US" dirty="0" smtClean="0"/>
              <a:t>Last German attempt at Paris</a:t>
            </a:r>
          </a:p>
          <a:p>
            <a:r>
              <a:rPr lang="en-US" dirty="0" smtClean="0"/>
              <a:t>Pershing and the American Expeditionary Forces</a:t>
            </a:r>
          </a:p>
          <a:p>
            <a:r>
              <a:rPr lang="en-US" dirty="0" smtClean="0"/>
              <a:t>Americans open a hole in the German defenses</a:t>
            </a:r>
          </a:p>
          <a:p>
            <a:endParaRPr lang="en-US" dirty="0"/>
          </a:p>
        </p:txBody>
      </p:sp>
      <p:pic>
        <p:nvPicPr>
          <p:cNvPr id="16386" name="Picture 2" descr="http://www.homeofheroes.com/wings/part1/c_map_argo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577" y="4095749"/>
            <a:ext cx="33718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germanhistorydocs.ghi-dc.org/images/30005193_kampfgelae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37" y="3731388"/>
            <a:ext cx="4877377" cy="320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52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What new pieces of technology were used in World War I?</a:t>
            </a:r>
          </a:p>
          <a:p>
            <a:pPr marL="457200" indent="-457200">
              <a:buAutoNum type="arabicPeriod"/>
            </a:pPr>
            <a:endParaRPr lang="en-US" dirty="0"/>
          </a:p>
          <a:p>
            <a:pPr marL="457200" indent="-457200">
              <a:buAutoNum type="arabicPeriod"/>
            </a:pPr>
            <a:r>
              <a:rPr lang="en-US" dirty="0" smtClean="0"/>
              <a:t>Why was the Battle of Argonne Forest significant in World War I?</a:t>
            </a:r>
          </a:p>
          <a:p>
            <a:pPr marL="457200" indent="-457200">
              <a:buAutoNum type="arabicPeriod"/>
            </a:pPr>
            <a:endParaRPr lang="en-US" dirty="0" smtClean="0"/>
          </a:p>
          <a:p>
            <a:pPr marL="0" indent="0">
              <a:buNone/>
            </a:pPr>
            <a:r>
              <a:rPr lang="en-US" dirty="0" smtClean="0"/>
              <a:t>Take out your Interview Transcript to turn in</a:t>
            </a:r>
            <a:endParaRPr lang="en-US" dirty="0"/>
          </a:p>
        </p:txBody>
      </p:sp>
    </p:spTree>
    <p:extLst>
      <p:ext uri="{BB962C8B-B14F-4D97-AF65-F5344CB8AC3E}">
        <p14:creationId xmlns:p14="http://schemas.microsoft.com/office/powerpoint/2010/main" val="3075051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Armistice Signed</a:t>
            </a:r>
            <a:endParaRPr lang="en-US" dirty="0"/>
          </a:p>
        </p:txBody>
      </p:sp>
      <p:sp>
        <p:nvSpPr>
          <p:cNvPr id="3" name="Content Placeholder 2"/>
          <p:cNvSpPr>
            <a:spLocks noGrp="1"/>
          </p:cNvSpPr>
          <p:nvPr>
            <p:ph idx="1"/>
          </p:nvPr>
        </p:nvSpPr>
        <p:spPr/>
        <p:txBody>
          <a:bodyPr/>
          <a:lstStyle/>
          <a:p>
            <a:r>
              <a:rPr lang="en-US" dirty="0" smtClean="0"/>
              <a:t>November 11, 1918 at 11 am</a:t>
            </a:r>
          </a:p>
          <a:p>
            <a:endParaRPr lang="en-US" dirty="0" smtClean="0"/>
          </a:p>
          <a:p>
            <a:r>
              <a:rPr lang="en-US" dirty="0" smtClean="0"/>
              <a:t>Reasons</a:t>
            </a:r>
          </a:p>
          <a:p>
            <a:pPr lvl="1"/>
            <a:r>
              <a:rPr lang="en-US" dirty="0" smtClean="0"/>
              <a:t>American involvement reinvigorates the Allies</a:t>
            </a:r>
          </a:p>
          <a:p>
            <a:pPr lvl="1"/>
            <a:r>
              <a:rPr lang="en-US" dirty="0" smtClean="0"/>
              <a:t>Revolution in Austria-Hungary</a:t>
            </a:r>
          </a:p>
          <a:p>
            <a:pPr lvl="1"/>
            <a:r>
              <a:rPr lang="en-US" dirty="0" smtClean="0"/>
              <a:t>Surrender of Ottoman Turks</a:t>
            </a:r>
          </a:p>
          <a:p>
            <a:pPr lvl="1"/>
            <a:r>
              <a:rPr lang="en-US" dirty="0" smtClean="0"/>
              <a:t>Forcing of the German </a:t>
            </a:r>
            <a:r>
              <a:rPr lang="en-US" dirty="0" err="1" smtClean="0"/>
              <a:t>kaiser</a:t>
            </a:r>
            <a:r>
              <a:rPr lang="en-US" dirty="0" smtClean="0"/>
              <a:t> to step down</a:t>
            </a:r>
          </a:p>
          <a:p>
            <a:pPr lvl="1"/>
            <a:r>
              <a:rPr lang="en-US" dirty="0" smtClean="0"/>
              <a:t>Failure of the trench warfare</a:t>
            </a:r>
            <a:endParaRPr lang="en-US" dirty="0"/>
          </a:p>
        </p:txBody>
      </p:sp>
    </p:spTree>
    <p:extLst>
      <p:ext uri="{BB962C8B-B14F-4D97-AF65-F5344CB8AC3E}">
        <p14:creationId xmlns:p14="http://schemas.microsoft.com/office/powerpoint/2010/main" val="2588300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Conference</a:t>
            </a:r>
            <a:endParaRPr lang="en-US" dirty="0"/>
          </a:p>
        </p:txBody>
      </p:sp>
      <p:sp>
        <p:nvSpPr>
          <p:cNvPr id="3" name="Content Placeholder 2"/>
          <p:cNvSpPr>
            <a:spLocks noGrp="1"/>
          </p:cNvSpPr>
          <p:nvPr>
            <p:ph idx="1"/>
          </p:nvPr>
        </p:nvSpPr>
        <p:spPr>
          <a:xfrm>
            <a:off x="855419" y="1981200"/>
            <a:ext cx="3566160" cy="3603812"/>
          </a:xfrm>
        </p:spPr>
        <p:txBody>
          <a:bodyPr>
            <a:normAutofit lnSpcReduction="10000"/>
          </a:bodyPr>
          <a:lstStyle/>
          <a:p>
            <a:r>
              <a:rPr lang="en-US" dirty="0" smtClean="0"/>
              <a:t>January 1919</a:t>
            </a:r>
          </a:p>
          <a:p>
            <a:r>
              <a:rPr lang="en-US" dirty="0" smtClean="0"/>
              <a:t>“Big Four”</a:t>
            </a:r>
          </a:p>
          <a:p>
            <a:pPr lvl="1"/>
            <a:r>
              <a:rPr lang="en-US" dirty="0" smtClean="0"/>
              <a:t>David Lloyd George (British PM)</a:t>
            </a:r>
          </a:p>
          <a:p>
            <a:pPr lvl="1"/>
            <a:r>
              <a:rPr lang="en-US" dirty="0" smtClean="0"/>
              <a:t>Woodrow Wilson (American)</a:t>
            </a:r>
          </a:p>
          <a:p>
            <a:pPr lvl="1"/>
            <a:r>
              <a:rPr lang="en-US" dirty="0" smtClean="0"/>
              <a:t>Georges Clemenceau (French)</a:t>
            </a:r>
          </a:p>
          <a:p>
            <a:pPr lvl="1"/>
            <a:r>
              <a:rPr lang="en-US" dirty="0" smtClean="0"/>
              <a:t>Vittorio Orlando (Italian PM)</a:t>
            </a:r>
          </a:p>
          <a:p>
            <a:pPr lvl="1"/>
            <a:endParaRPr lang="en-US" dirty="0" smtClean="0"/>
          </a:p>
        </p:txBody>
      </p:sp>
      <p:pic>
        <p:nvPicPr>
          <p:cNvPr id="19458" name="Picture 2" descr="http://upload.wikimedia.org/wikipedia/commons/thumb/5/5a/Big_four.jpg/200px-Big_f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434" y="2133600"/>
            <a:ext cx="3870366" cy="298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958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Fourteen Points</a:t>
            </a:r>
            <a:endParaRPr lang="en-US" dirty="0"/>
          </a:p>
        </p:txBody>
      </p:sp>
      <p:sp>
        <p:nvSpPr>
          <p:cNvPr id="3" name="Content Placeholder 2"/>
          <p:cNvSpPr>
            <a:spLocks noGrp="1"/>
          </p:cNvSpPr>
          <p:nvPr>
            <p:ph idx="1"/>
          </p:nvPr>
        </p:nvSpPr>
        <p:spPr/>
        <p:txBody>
          <a:bodyPr/>
          <a:lstStyle/>
          <a:p>
            <a:r>
              <a:rPr lang="en-US" dirty="0" smtClean="0"/>
              <a:t>Woodrow Wilson</a:t>
            </a:r>
          </a:p>
          <a:p>
            <a:r>
              <a:rPr lang="en-US" dirty="0" smtClean="0"/>
              <a:t>First 5-free trade, disarmament, freedom of the seas, impartial adjustment of colonial claims, open diplomacy</a:t>
            </a:r>
          </a:p>
          <a:p>
            <a:r>
              <a:rPr lang="en-US" dirty="0" smtClean="0"/>
              <a:t>Next 8-self-determination, require Central Powers to evacuate invaded countries</a:t>
            </a:r>
          </a:p>
          <a:p>
            <a:r>
              <a:rPr lang="en-US" dirty="0" smtClean="0"/>
              <a:t>14</a:t>
            </a:r>
            <a:r>
              <a:rPr lang="en-US" baseline="30000" dirty="0" smtClean="0"/>
              <a:t>th</a:t>
            </a:r>
            <a:r>
              <a:rPr lang="en-US" dirty="0" smtClean="0"/>
              <a:t>-League of Nations</a:t>
            </a:r>
            <a:endParaRPr lang="en-US" dirty="0"/>
          </a:p>
        </p:txBody>
      </p:sp>
    </p:spTree>
    <p:extLst>
      <p:ext uri="{BB962C8B-B14F-4D97-AF65-F5344CB8AC3E}">
        <p14:creationId xmlns:p14="http://schemas.microsoft.com/office/powerpoint/2010/main" val="2024864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Versailles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Other three believe Wilson is being too lenient with Germany</a:t>
            </a:r>
          </a:p>
          <a:p>
            <a:r>
              <a:rPr lang="en-US" dirty="0" smtClean="0"/>
              <a:t>Germany forced to sign:</a:t>
            </a:r>
          </a:p>
          <a:p>
            <a:pPr lvl="1"/>
            <a:r>
              <a:rPr lang="en-US" dirty="0" smtClean="0"/>
              <a:t>June 28, 1919</a:t>
            </a:r>
          </a:p>
          <a:p>
            <a:pPr lvl="1"/>
            <a:r>
              <a:rPr lang="en-US" dirty="0" smtClean="0"/>
              <a:t>Stripped of armed forces</a:t>
            </a:r>
          </a:p>
          <a:p>
            <a:pPr lvl="1"/>
            <a:r>
              <a:rPr lang="en-US" dirty="0" smtClean="0"/>
              <a:t>Pay reparations to the Allies</a:t>
            </a:r>
          </a:p>
          <a:p>
            <a:pPr lvl="1"/>
            <a:r>
              <a:rPr lang="en-US" dirty="0" smtClean="0"/>
              <a:t>Acknowledge guilt for the war</a:t>
            </a:r>
          </a:p>
          <a:p>
            <a:pPr lvl="1"/>
            <a:r>
              <a:rPr lang="en-US" dirty="0" smtClean="0"/>
              <a:t>Territory loss</a:t>
            </a:r>
          </a:p>
          <a:p>
            <a:pPr lvl="1"/>
            <a:r>
              <a:rPr lang="en-US" dirty="0" smtClean="0"/>
              <a:t>Austria-Hungary split</a:t>
            </a:r>
          </a:p>
          <a:p>
            <a:pPr lvl="1"/>
            <a:r>
              <a:rPr lang="en-US" dirty="0" smtClean="0"/>
              <a:t>9 new countries established</a:t>
            </a:r>
            <a:endParaRPr lang="en-US" dirty="0"/>
          </a:p>
        </p:txBody>
      </p:sp>
    </p:spTree>
    <p:extLst>
      <p:ext uri="{BB962C8B-B14F-4D97-AF65-F5344CB8AC3E}">
        <p14:creationId xmlns:p14="http://schemas.microsoft.com/office/powerpoint/2010/main" val="1942087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www.jewishvirtuallibrary.org/jsource/images/maps/Europe19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265920" cy="711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93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http://sloblogs.thetribunenews.com/slovault/files/2009/11/1918-11-06-peace-n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945"/>
            <a:ext cx="4967288" cy="629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1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814" y="381000"/>
            <a:ext cx="6965245" cy="1202485"/>
          </a:xfrm>
        </p:spPr>
        <p:txBody>
          <a:bodyPr/>
          <a:lstStyle/>
          <a:p>
            <a:r>
              <a:rPr lang="en-US" dirty="0" smtClean="0"/>
              <a:t>Review</a:t>
            </a:r>
            <a:endParaRPr lang="en-US" dirty="0"/>
          </a:p>
        </p:txBody>
      </p:sp>
      <p:sp>
        <p:nvSpPr>
          <p:cNvPr id="3" name="Content Placeholder 2"/>
          <p:cNvSpPr>
            <a:spLocks noGrp="1"/>
          </p:cNvSpPr>
          <p:nvPr>
            <p:ph idx="1"/>
          </p:nvPr>
        </p:nvSpPr>
        <p:spPr>
          <a:xfrm>
            <a:off x="1447800" y="1295400"/>
            <a:ext cx="6196405" cy="3603812"/>
          </a:xfrm>
        </p:spPr>
        <p:txBody>
          <a:bodyPr>
            <a:normAutofit lnSpcReduction="10000"/>
          </a:bodyPr>
          <a:lstStyle/>
          <a:p>
            <a:r>
              <a:rPr lang="en-US" dirty="0" smtClean="0"/>
              <a:t>Neutrality/Isolationism</a:t>
            </a:r>
          </a:p>
          <a:p>
            <a:r>
              <a:rPr lang="en-US" dirty="0" smtClean="0"/>
              <a:t>America entry in WWI</a:t>
            </a:r>
          </a:p>
          <a:p>
            <a:pPr lvl="1"/>
            <a:r>
              <a:rPr lang="en-US" dirty="0" smtClean="0"/>
              <a:t>Sinking of the Lusitania</a:t>
            </a:r>
          </a:p>
          <a:p>
            <a:pPr lvl="1"/>
            <a:r>
              <a:rPr lang="en-US" dirty="0" smtClean="0"/>
              <a:t>Sussex Pledge</a:t>
            </a:r>
          </a:p>
          <a:p>
            <a:pPr lvl="1"/>
            <a:r>
              <a:rPr lang="en-US" dirty="0" smtClean="0"/>
              <a:t>Zimmermann Telegram</a:t>
            </a:r>
          </a:p>
          <a:p>
            <a:pPr lvl="1"/>
            <a:r>
              <a:rPr lang="en-US" dirty="0" smtClean="0"/>
              <a:t>Unrestricted submarine warfare resumes</a:t>
            </a:r>
          </a:p>
          <a:p>
            <a:pPr lvl="1"/>
            <a:endParaRPr lang="en-US" dirty="0"/>
          </a:p>
          <a:p>
            <a:pPr lvl="1"/>
            <a:endParaRPr lang="en-US" dirty="0" smtClean="0"/>
          </a:p>
          <a:p>
            <a:pPr lvl="1"/>
            <a:r>
              <a:rPr lang="en-US" dirty="0" smtClean="0"/>
              <a:t>War declared on April 2, 1917</a:t>
            </a:r>
            <a:endParaRPr lang="en-US" dirty="0"/>
          </a:p>
        </p:txBody>
      </p:sp>
      <p:pic>
        <p:nvPicPr>
          <p:cNvPr id="1026" name="Picture 2" descr="http://www.greatwar.nl/america/usoor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5004088"/>
            <a:ext cx="4714875"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4/46/Lusitania_book_im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143" y="1143000"/>
            <a:ext cx="3454855" cy="1773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oadswerenotbuiltforcars.com/wp-content/uploads/2013/09/WoodrowWil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743200"/>
            <a:ext cx="1443036" cy="218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93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s2.hubimg.com/u/4086165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 y="533399"/>
            <a:ext cx="8716172" cy="600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15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Ratification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Wilson disappointed with treaty, but excited as prospect of League of Nations</a:t>
            </a:r>
          </a:p>
          <a:p>
            <a:r>
              <a:rPr lang="en-US" dirty="0" smtClean="0"/>
              <a:t>Opposition from the Senate</a:t>
            </a:r>
          </a:p>
          <a:p>
            <a:pPr lvl="1"/>
            <a:r>
              <a:rPr lang="en-US" dirty="0" smtClean="0"/>
              <a:t>Warn against “entangling alliances”</a:t>
            </a:r>
          </a:p>
          <a:p>
            <a:pPr lvl="1"/>
            <a:r>
              <a:rPr lang="en-US" dirty="0" smtClean="0"/>
              <a:t>Fear that the League might supersede Congress to declare war</a:t>
            </a:r>
          </a:p>
          <a:p>
            <a:pPr lvl="1"/>
            <a:r>
              <a:rPr lang="en-US" dirty="0" smtClean="0"/>
              <a:t>Henry Cabot Lodge: supports League but will only ratify treaty with amendments to preserve USA’s freedom to act independently</a:t>
            </a:r>
          </a:p>
          <a:p>
            <a:pPr lvl="1"/>
            <a:endParaRPr lang="en-US" dirty="0"/>
          </a:p>
          <a:p>
            <a:pPr lvl="1"/>
            <a:r>
              <a:rPr lang="en-US" dirty="0" smtClean="0"/>
              <a:t>Treaty of Versailles never ratified</a:t>
            </a:r>
            <a:endParaRPr lang="en-US" dirty="0"/>
          </a:p>
        </p:txBody>
      </p:sp>
    </p:spTree>
    <p:extLst>
      <p:ext uri="{BB962C8B-B14F-4D97-AF65-F5344CB8AC3E}">
        <p14:creationId xmlns:p14="http://schemas.microsoft.com/office/powerpoint/2010/main" val="3849875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965245" cy="1202485"/>
          </a:xfrm>
        </p:spPr>
        <p:txBody>
          <a:bodyPr/>
          <a:lstStyle/>
          <a:p>
            <a:r>
              <a:rPr lang="en-US" dirty="0" smtClean="0"/>
              <a:t>Building up the Military</a:t>
            </a:r>
            <a:endParaRPr lang="en-US" dirty="0"/>
          </a:p>
        </p:txBody>
      </p:sp>
      <p:sp>
        <p:nvSpPr>
          <p:cNvPr id="3" name="Content Placeholder 2"/>
          <p:cNvSpPr>
            <a:spLocks noGrp="1"/>
          </p:cNvSpPr>
          <p:nvPr>
            <p:ph idx="1"/>
          </p:nvPr>
        </p:nvSpPr>
        <p:spPr>
          <a:xfrm>
            <a:off x="1676400" y="1295400"/>
            <a:ext cx="6196405" cy="3603812"/>
          </a:xfrm>
        </p:spPr>
        <p:txBody>
          <a:bodyPr/>
          <a:lstStyle/>
          <a:p>
            <a:r>
              <a:rPr lang="en-US" dirty="0" smtClean="0"/>
              <a:t>Selective Service Act 1917</a:t>
            </a:r>
          </a:p>
          <a:p>
            <a:r>
              <a:rPr lang="en-US" dirty="0" smtClean="0"/>
              <a:t>2 million looking to defend democracy and find adventure</a:t>
            </a:r>
          </a:p>
          <a:p>
            <a:r>
              <a:rPr lang="en-US" dirty="0" smtClean="0"/>
              <a:t>Segregation of African Americans</a:t>
            </a:r>
          </a:p>
          <a:p>
            <a:r>
              <a:rPr lang="en-US" dirty="0" smtClean="0"/>
              <a:t>Women in noncombat positions</a:t>
            </a:r>
            <a:endParaRPr lang="en-US" dirty="0"/>
          </a:p>
        </p:txBody>
      </p:sp>
      <p:pic>
        <p:nvPicPr>
          <p:cNvPr id="2050" name="Picture 2" descr="http://wigenweb.org/shawano/wwi_draftH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436249"/>
            <a:ext cx="3581400" cy="3411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ews.clas.virginia.edu/pulse/Images/pulse/worldWar1NursesSoldi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73752"/>
            <a:ext cx="3848100" cy="309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93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Industry</a:t>
            </a:r>
            <a:endParaRPr lang="en-US" dirty="0"/>
          </a:p>
        </p:txBody>
      </p:sp>
      <p:sp>
        <p:nvSpPr>
          <p:cNvPr id="3" name="Content Placeholder 2"/>
          <p:cNvSpPr>
            <a:spLocks noGrp="1"/>
          </p:cNvSpPr>
          <p:nvPr>
            <p:ph idx="1"/>
          </p:nvPr>
        </p:nvSpPr>
        <p:spPr/>
        <p:txBody>
          <a:bodyPr>
            <a:normAutofit/>
          </a:bodyPr>
          <a:lstStyle/>
          <a:p>
            <a:r>
              <a:rPr lang="en-US" dirty="0" smtClean="0"/>
              <a:t>Cooperation between business and government to mobilize for war</a:t>
            </a:r>
          </a:p>
          <a:p>
            <a:r>
              <a:rPr lang="en-US" dirty="0" smtClean="0"/>
              <a:t>War Industries Board under Bernard Baruch</a:t>
            </a:r>
          </a:p>
          <a:p>
            <a:r>
              <a:rPr lang="en-US" dirty="0" smtClean="0"/>
              <a:t>Food Administration under Herbert Hoover</a:t>
            </a:r>
          </a:p>
          <a:p>
            <a:r>
              <a:rPr lang="en-US" dirty="0" smtClean="0"/>
              <a:t>Fuel Administration under Harry Garfield</a:t>
            </a:r>
          </a:p>
          <a:p>
            <a:pPr lvl="1"/>
            <a:r>
              <a:rPr lang="en-US" dirty="0"/>
              <a:t>Daylight savings time to conserve </a:t>
            </a:r>
            <a:r>
              <a:rPr lang="en-US" dirty="0" smtClean="0"/>
              <a:t>energy</a:t>
            </a:r>
            <a:endParaRPr lang="en-US" dirty="0"/>
          </a:p>
          <a:p>
            <a:r>
              <a:rPr lang="en-US" dirty="0" smtClean="0"/>
              <a:t>Tax increase and selling bonds to raise money</a:t>
            </a:r>
          </a:p>
        </p:txBody>
      </p:sp>
    </p:spTree>
    <p:extLst>
      <p:ext uri="{BB962C8B-B14F-4D97-AF65-F5344CB8AC3E}">
        <p14:creationId xmlns:p14="http://schemas.microsoft.com/office/powerpoint/2010/main" val="1545160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6965245" cy="1202485"/>
          </a:xfrm>
        </p:spPr>
        <p:txBody>
          <a:bodyPr/>
          <a:lstStyle/>
          <a:p>
            <a:r>
              <a:rPr lang="en-US" dirty="0" smtClean="0"/>
              <a:t>War Industries Board</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https://mstartzman.pbworks.com/f/1298424827/warprod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5715000" cy="43243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historycentral.com/bio/people/images/baru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57200"/>
            <a:ext cx="2209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38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8715"/>
            <a:ext cx="6965245" cy="1202485"/>
          </a:xfrm>
        </p:spPr>
        <p:txBody>
          <a:bodyPr/>
          <a:lstStyle/>
          <a:p>
            <a:r>
              <a:rPr lang="en-US" dirty="0" smtClean="0"/>
              <a:t>Food Administration</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www.archives.gov/education/lessons/sow-seeds/images/food-win-w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5" y="914400"/>
            <a:ext cx="368617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rchives.gov/education/lessons/sow-seeds/images/sow-victor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27130"/>
            <a:ext cx="2924175" cy="426886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hQSEBIUEhQVFBAQFQ8QFBQUDxIUDw8QFBQVFRQQFBQXHCYeFxkjGRQUHy8gJCcpLCwsFR4xNTAqNSYrLCkBCQoKBQUFDQUFDSkYEhgpKSkpKSkpKSkpKSkpKSkpKSkpKSkpKSkpKSkpKSkpKSkpKSkpKSkpKSkpKSkpKSkpKf/AABEIAPoAygMBIgACEQEDEQH/xAAcAAACAgMBAQAAAAAAAAAAAAACAwEEAAUGBwj/xAA6EAACAQIDBAgFAgQHAQAAAAABAgADEQQSIQUGMUEHEyJRYXGBkTJCobHBFCMzUtHwFkNicpKi4WP/xAAUAQEAAAAAAAAAAAAAAAAAAAAA/8QAFBEBAAAAAAAAAAAAAAAAAAAAAP/aAAwDAQACEQMRAD8A5zEVpSqYiNxXOa6oYBvXiWqwGaKZ4DWqRZeKNSCWgMarF9ZAJkXgMzwc0C8wmAeaRmg3mQDDTM0CYYB55IeKzSbwLC1ZPWSuGk3gWRUhZ5VDQs8C0HhrUlUPDDQLqVY+nUmvR5Yp1YG0o1paGK/vSamlUljMYAV2lKqZYrmVKrQKztK7tHVZXMDC0i8wwCYBFoGaRmgloE9ZJDRV5d2fVKkFfjHM27PiO4wL+z93KtQjN+2Dr2vit35eNvE2E6vZW49DTrGLHjbMLeoW9poMOzE9pibm5vc3OnEDjx8Z0mxm1ygceJzEW8Oyb+9oFr/B6X7NNQO8IWsPEkfaW6O6KNo1Om1hzyq3oLfmbrCUWXW6EaXANT3F7y117a2AIGutreXK0DjcduHRqFkUNSrWGXMDlv4948dZxO8G7FfBtaqvZPwuNabeRnstXHA6EZWGtj3d4vNvhETE0WpVkDWHwsAUde9TzH1ED5sDSc09S2/0QBmZsK+QkZlpP8F/5VbiPW88xxuDalUanUUo6Eqyt8SkcjAENJDxWaYGgPDQlaJDQ1aBYUx6PKaPGo0C8jR+eU6bx+eA2sZSqmPrPKdRoCqpiCYTNFO0DCYJaAzQbwJLQSZBMyASCXsFh2dgqKWY8ABc+fhFU6Hhy9NeU9Y6NN3Aq9Y4BLW5awNRsHo9xDDUBQeJIzH+n3nabO6PiliXJI7/AMWnZoLDSOVoGj/w6ALHU95F5Uq7BN7jT/abfSdTFsYHIY/ZTLbS4HuBHbKqGmwvpTvc+F9CPedFVpg8ZTr0VCmBFUDUrwBuO8jj/wCTzvpk3aGRcWgAIypVNyCw0CG1tTrqfAT1LZmDUU7WFjqZzHSDhOtwOJp5blFuoB1OWzKfOwgfO95gMhuMiA5WhgxCmMVoDgYxDEAximBaptHZpWptG5oFjESjWaW68pVoCiYlzGsdIl4CzImGQxgZmmLAm93Y2EcQxsDZWW+mljA2W7mzjXqICLKBm4aH+/xPYd31KKBbTTXlNVsbYaUgNBw/u86Kk2W1xppA26GOSUsO0tK+sB/WyvUqaxjaytVTWBjPeVsS0MmVq1/WBd2RjxqhOo4Spvc2XDV3X4hTcg/6lUkGarCswrCR0h7W6nZ9Zx8VlUcwSzBdfeB88Vqxdix4sSToBcnwECC51mKYBXhCDJUwHLGrEKY1TAckbeIQx1oFvESlUlyvKVQ6wEkRLxzSu5gAYBhmAxgRPQ9xtjVGSk1NyoGao1uDsToCOYsJ55ee29HwC4Giw4lfc3MDq8LqBcWPAjnfvj6koYZaq52qMpLEWAFsidx7z4y9REB1KraSdrqp7X0F4yrh7ic7tPalemWFHCvVyj42ZURv9l+03tA6NNsUzwYA91xeTVxYtxBHfeeS43b1XEq7PhTSanxYVCrDXhqusnYeOrlkFNmcNcWa+gvreB6imIBa0KtWAE1ONVqVE1MtyoDa6aDUzgcX0itfsgDX5mAED0vAUyzk8B9zOF6adqMlClRHCq7Fu8rTykfUiU8HvzU6wXqKLm2UOG14cvHzmq6Ycfnr4ddc6UszDkDUII9ez9oHn0JYMJTAKZMmQGKYxTEqYxTAeDCvFqYcC7iWlF2lyvKNSAp2imMJ4EAWMBoREAwMnsHRbi8+DCn/ACndPQ9ofczx+eidEuPyfqV4gCk9v+QP4geqVh43jKFS0o4PGCsvWJfKbgXFuBsfrLVOBuKde4tF4ijmGmv3EDDsJaWusDVLsktfMdPE3lrCbHp09VAv3yvtbbSUlJJtb7wdm401KSVCbdYA4Hcp4fS0C3tpA1FlPBlKnyIInmOD3XoNTJamHJ43Gt/MEH6z0vaNYdXrxIM4jAVOpxVSgTdSFq025NTYfghh6QNZsLd+g+Jp03pjImZlTMQAw1BN9T5TlelatfaT/wCmnRU+difzPWloj4lIDDThrPFN/wBydo178boPZFgc+DJgiFAKFABkgwCENTAhpAcpjLxKxloF6uJScS9XlJ4FZ1i45xFEQAYxZhtBIgRPReiXAEviX5LTQEeBa9/SxnB0MLzM9A6I9qiljsjaLiFNPwzjVR9x6wPQErqosugEtJVuLwNu7L6pyw/hP/0Y8v6TU4PElGyN6HvEDeCob6RtXFhBrAwljH4imgGdvl114DxgaijsU4irmq36pTcKfm8/CK3l3NaqVejiqtAUh2aafw8w4HQg+kPCbaxFaowo0D1K6dY7CmreK3F2HkIW0KmLUfw6bA34Vb2HiCFgcXtTb+MRcrMunZzKls9tM2vCajDbVc4lajG5AycdFTkB6kn1M3e9WJxDU8gwxVEtdza9+5RfhOXwdQ57Mtj9IHeDbVnHiPeeVb24oVMbXYcC9v8AiAv4nUY3aAp5nP8AlKbeLnRR7zgHe5ueJ1J8TAwQhBmXgFJBkTIDISmAsIGA5DGxCGMgbHEGUahl7FCUKggIZosw8ss0cDzb2gVkoFo+nhQDrLXARbNrAO0mhWNN1dTZlIYEcQQbgiSDIMD6K3d2omPwSObEOuV1/lqDRh76+onJ7f2fUw9QA3ZL9lvDuPjOa6K95/0+I6lzaliCBqdFq/KfXh7T2rFYNaqFWAIPfA4XA7RGXQ6zY4Zs511A1tNLvLunVpEvQJK93Mf1nO7O3qehUtVBy8CbfD6QPVuruJodsbPxLW6uqEUX+W5Ms4HbysoIYEEA8eUzG7dQDUiBx2P2Viz8dTMOB0AHoBOe2vh1ogNzGnvOx2zvLTVb5vaeT7z7ydc1lOgJue/wEChtraefsjhfMfFuXtNXeZIgEphQVEKBl4QMGSDAYsmCphQDQxkSDG3gbStxmLspm1Og8ePtOjw2yBTGZxdvosXiTA0n6dU4ce/nEuZsMQkpVVgVqhiSY6pK9QwH5tBCDRVM6eUm8B6tbXmJ7z0cb2fq8MA5/fo2R+9h8tT1A9wZ4AGm43V3jfB4lKq6j4XW/wAdM8R58x4iB9LVaQYWPOcptnc6m7XyzoNlbSSvSSohDI4DA+Blxlgeb190CoPVOUPcRdfW00OI3bxTVFRrZSfjFQlQOehnrWJwwM8/25vBk2nh8OvNajP6qSo+kDynfw9VimoozFEVc121LHU8PScvmm33rxPWY3EN/wDRgPJez+Jp7QCvMggybwDAhRd4WaAUyDmkgwDhgwBCWAQhQYUD1bG4f6zR4oTc4zFW0M1GKYG9oGqxDSlU1h4g5W84NQaQKlQStUlyoJVqDWBNI8ZkXTfWMgSZim0jNIzQPT+iHevLUbC1D2Xu9K/JvmQefH0M9jSppPlXCYlqbq6HK6EMpHEEc59BbubcOKw1OrTa4YWYaXRxoy+8DdbU2mlJLsdToq/M7dwnC7T3bu/6oi9YFn9xaw8LGWNp7KrJjEr2aqHIRlZrimP5l5DynSVVuhzaDnA+WsdframbRs7kg8QcxiGnf9JG59Ra716VMmlYF7fKR81u608/MCJMiZAISYIkgwChAQJIMBixixQjFMAhDvAhQPR9sU9CeYmmpYib7HNf1nLY9CjEjhAjaC5gfDWa5a3fxloYm81+JUg35GA8tK9SQKukwkEXgVw1j5R3WAxDcYDgd34gWbwXfWVVHcT7ximBZFSd10Wb1fp8R1Ln9rEEAX4JV5H1GntOAUwlq2II0I1BHEHkRA+qXqhrDnxlHbVS1JrfEwKjzOgM53cLe5cXh1LEddTtTccybaN5HjOhxAvx5GBXp4XNTCvYsFAOnxaW1ngnSJu0MJijkFqNW7p3Kb9pPQ/efRnU3sZ550vbF6zCFwO1RIqDvy8GHsb+kDwyZMmQMkiRMgFeTBEKAwQ1gCGIBrCgrDvA9Kq1Qwmox9HTwMbtBWoOR8sWcSHHjA5vFUjTOnCAamYTc4yiCNdZosTQKG44QK9Y2hUTpAdriRSeBNURce2sSwgQRJUSLwlgSBJgkyQYF7Yu2Hw1ZaiE9ki4B+IcxPoXYe1FxVBHU6MoI7582Ezt+jbe79PUFGof2qh7J5I5/Bge6UhYTUbyYYVKLqwuGVlPkRYzZYevmUTU7zYoJRZj8oJPgBA+ZcTRyOynirMvsSIqPxtfPVd/52dvckxV4AzJkyBIhQRCgMWGICw1gGIUEQoHp+3FD3BE47EXpk906/GHOoImhx1AEQNcMbeVq+sViKRU6cIoV4FWvTsYoNLdXWU6nGA4NIMhTJMBTC0NZjRYMAi2sKCFkwJmZrajlMmEQPaujPe/r6XVVG/epAcTq6cm/Bl7pLxeXA1yOORh76fmeI7J2m9CqtSmbOhBHiOYPhPS969vLi9lO681GYc1YEXUwPHrTI5Uup94kiBEkCYBCgYBJUTFEKASwlkCEsA1jMsBRHZYHc0q5UlDwlTGaeRl/a+F+YcprOtDCx4iBrcQk1eIoTb1RbSVqq3gau8TUF5aq05WcQBEMRamFAkwct5JMkQABmMYTrAEAhCAgLGiAsyzQ2myI6A9ioLMvK/IxDCJcWgMpafaKrU7GEW7I74x9ReBVtJAh5ZBEDAJIEySBAICGIKwhAbTEbpAprHXgei1sQCNZz+Ow9jcTZYykQdJr6mI5GBQq6yq8uYhe6UXqQK1USpVEvOgPCVK9EwKtoVpIGsYYCiJkyYFgTeCyxmWCYGJDcwCsldYGKJFWnGqsM04GuYx9A8oNSnYyE0MBjJYyLSxa4inS0BRkhZJEmBkNBBAjkWAaLGZZCiNgd1ijqZqMZh+Ym1x/wAR85Sq/D/ffA1F+R8pUxFKWsTFf+QNaykQS8tVRKjQEqusI05I4wjwgL6uZa0ISGgQZISEok1eEAMsB1jmi24wJotfzljLKROs2C8Pb7QKmIo6eMrZZsqolFoDaBuLQ8QnZkYQdqXsUOxA1WSYqx3KQIAhYxRJh0xAJFjssinGw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SEBIUEhQVFBAQFQ8QFBQUDxIUDw8QFBQVFRQQFBQXHCYeFxkjGRQUHy8gJCcpLCwsFR4xNTAqNSYrLCkBCQoKBQUFDQUFDSkYEhgpKSkpKSkpKSkpKSkpKSkpKSkpKSkpKSkpKSkpKSkpKSkpKSkpKSkpKSkpKSkpKSkpKf/AABEIAPoAygMBIgACEQEDEQH/xAAcAAACAgMBAQAAAAAAAAAAAAACAwEEAAUGBwj/xAA6EAACAQIDBAgFAgQHAQAAAAABAgADEQQSIQUGMUEHEyJRYXGBkTJCobHBFCMzUtHwFkNicpKi4WP/xAAUAQEAAAAAAAAAAAAAAAAAAAAA/8QAFBEBAAAAAAAAAAAAAAAAAAAAAP/aAAwDAQACEQMRAD8A5zEVpSqYiNxXOa6oYBvXiWqwGaKZ4DWqRZeKNSCWgMarF9ZAJkXgMzwc0C8wmAeaRmg3mQDDTM0CYYB55IeKzSbwLC1ZPWSuGk3gWRUhZ5VDQs8C0HhrUlUPDDQLqVY+nUmvR5Yp1YG0o1paGK/vSamlUljMYAV2lKqZYrmVKrQKztK7tHVZXMDC0i8wwCYBFoGaRmgloE9ZJDRV5d2fVKkFfjHM27PiO4wL+z93KtQjN+2Dr2vit35eNvE2E6vZW49DTrGLHjbMLeoW9poMOzE9pibm5vc3OnEDjx8Z0mxm1ygceJzEW8Oyb+9oFr/B6X7NNQO8IWsPEkfaW6O6KNo1Om1hzyq3oLfmbrCUWXW6EaXANT3F7y117a2AIGutreXK0DjcduHRqFkUNSrWGXMDlv4948dZxO8G7FfBtaqvZPwuNabeRnstXHA6EZWGtj3d4vNvhETE0WpVkDWHwsAUde9TzH1ED5sDSc09S2/0QBmZsK+QkZlpP8F/5VbiPW88xxuDalUanUUo6Eqyt8SkcjAENJDxWaYGgPDQlaJDQ1aBYUx6PKaPGo0C8jR+eU6bx+eA2sZSqmPrPKdRoCqpiCYTNFO0DCYJaAzQbwJLQSZBMyASCXsFh2dgqKWY8ABc+fhFU6Hhy9NeU9Y6NN3Aq9Y4BLW5awNRsHo9xDDUBQeJIzH+n3nabO6PiliXJI7/AMWnZoLDSOVoGj/w6ALHU95F5Uq7BN7jT/abfSdTFsYHIY/ZTLbS4HuBHbKqGmwvpTvc+F9CPedFVpg8ZTr0VCmBFUDUrwBuO8jj/wCTzvpk3aGRcWgAIypVNyCw0CG1tTrqfAT1LZmDUU7WFjqZzHSDhOtwOJp5blFuoB1OWzKfOwgfO95gMhuMiA5WhgxCmMVoDgYxDEAximBaptHZpWptG5oFjESjWaW68pVoCiYlzGsdIl4CzImGQxgZmmLAm93Y2EcQxsDZWW+mljA2W7mzjXqICLKBm4aH+/xPYd31KKBbTTXlNVsbYaUgNBw/u86Kk2W1xppA26GOSUsO0tK+sB/WyvUqaxjaytVTWBjPeVsS0MmVq1/WBd2RjxqhOo4Spvc2XDV3X4hTcg/6lUkGarCswrCR0h7W6nZ9Zx8VlUcwSzBdfeB88Vqxdix4sSToBcnwECC51mKYBXhCDJUwHLGrEKY1TAckbeIQx1oFvESlUlyvKVQ6wEkRLxzSu5gAYBhmAxgRPQ9xtjVGSk1NyoGao1uDsToCOYsJ55ee29HwC4Giw4lfc3MDq8LqBcWPAjnfvj6koYZaq52qMpLEWAFsidx7z4y9REB1KraSdrqp7X0F4yrh7ic7tPalemWFHCvVyj42ZURv9l+03tA6NNsUzwYA91xeTVxYtxBHfeeS43b1XEq7PhTSanxYVCrDXhqusnYeOrlkFNmcNcWa+gvreB6imIBa0KtWAE1ONVqVE1MtyoDa6aDUzgcX0itfsgDX5mAED0vAUyzk8B9zOF6adqMlClRHCq7Fu8rTykfUiU8HvzU6wXqKLm2UOG14cvHzmq6Ycfnr4ddc6UszDkDUII9ez9oHn0JYMJTAKZMmQGKYxTEqYxTAeDCvFqYcC7iWlF2lyvKNSAp2imMJ4EAWMBoREAwMnsHRbi8+DCn/ACndPQ9ofczx+eidEuPyfqV4gCk9v+QP4geqVh43jKFS0o4PGCsvWJfKbgXFuBsfrLVOBuKde4tF4ijmGmv3EDDsJaWusDVLsktfMdPE3lrCbHp09VAv3yvtbbSUlJJtb7wdm401KSVCbdYA4Hcp4fS0C3tpA1FlPBlKnyIInmOD3XoNTJamHJ43Gt/MEH6z0vaNYdXrxIM4jAVOpxVSgTdSFq025NTYfghh6QNZsLd+g+Jp03pjImZlTMQAw1BN9T5TlelatfaT/wCmnRU+difzPWloj4lIDDThrPFN/wBydo178boPZFgc+DJgiFAKFABkgwCENTAhpAcpjLxKxloF6uJScS9XlJ4FZ1i45xFEQAYxZhtBIgRPReiXAEviX5LTQEeBa9/SxnB0MLzM9A6I9qiljsjaLiFNPwzjVR9x6wPQErqosugEtJVuLwNu7L6pyw/hP/0Y8v6TU4PElGyN6HvEDeCob6RtXFhBrAwljH4imgGdvl114DxgaijsU4irmq36pTcKfm8/CK3l3NaqVejiqtAUh2aafw8w4HQg+kPCbaxFaowo0D1K6dY7CmreK3F2HkIW0KmLUfw6bA34Vb2HiCFgcXtTb+MRcrMunZzKls9tM2vCajDbVc4lajG5AycdFTkB6kn1M3e9WJxDU8gwxVEtdza9+5RfhOXwdQ57Mtj9IHeDbVnHiPeeVb24oVMbXYcC9v8AiAv4nUY3aAp5nP8AlKbeLnRR7zgHe5ueJ1J8TAwQhBmXgFJBkTIDISmAsIGA5DGxCGMgbHEGUahl7FCUKggIZosw8ss0cDzb2gVkoFo+nhQDrLXARbNrAO0mhWNN1dTZlIYEcQQbgiSDIMD6K3d2omPwSObEOuV1/lqDRh76+onJ7f2fUw9QA3ZL9lvDuPjOa6K95/0+I6lzaliCBqdFq/KfXh7T2rFYNaqFWAIPfA4XA7RGXQ6zY4Zs511A1tNLvLunVpEvQJK93Mf1nO7O3qehUtVBy8CbfD6QPVuruJodsbPxLW6uqEUX+W5Ms4HbysoIYEEA8eUzG7dQDUiBx2P2Viz8dTMOB0AHoBOe2vh1ogNzGnvOx2zvLTVb5vaeT7z7ydc1lOgJue/wEChtraefsjhfMfFuXtNXeZIgEphQVEKBl4QMGSDAYsmCphQDQxkSDG3gbStxmLspm1Og8ePtOjw2yBTGZxdvosXiTA0n6dU4ce/nEuZsMQkpVVgVqhiSY6pK9QwH5tBCDRVM6eUm8B6tbXmJ7z0cb2fq8MA5/fo2R+9h8tT1A9wZ4AGm43V3jfB4lKq6j4XW/wAdM8R58x4iB9LVaQYWPOcptnc6m7XyzoNlbSSvSSohDI4DA+Blxlgeb190CoPVOUPcRdfW00OI3bxTVFRrZSfjFQlQOehnrWJwwM8/25vBk2nh8OvNajP6qSo+kDynfw9VimoozFEVc121LHU8PScvmm33rxPWY3EN/wDRgPJez+Jp7QCvMggybwDAhRd4WaAUyDmkgwDhgwBCWAQhQYUD1bG4f6zR4oTc4zFW0M1GKYG9oGqxDSlU1h4g5W84NQaQKlQStUlyoJVqDWBNI8ZkXTfWMgSZim0jNIzQPT+iHevLUbC1D2Xu9K/JvmQefH0M9jSppPlXCYlqbq6HK6EMpHEEc59BbubcOKw1OrTa4YWYaXRxoy+8DdbU2mlJLsdToq/M7dwnC7T3bu/6oi9YFn9xaw8LGWNp7KrJjEr2aqHIRlZrimP5l5DynSVVuhzaDnA+WsdframbRs7kg8QcxiGnf9JG59Ra716VMmlYF7fKR81u608/MCJMiZAISYIkgwChAQJIMBixixQjFMAhDvAhQPR9sU9CeYmmpYib7HNf1nLY9CjEjhAjaC5gfDWa5a3fxloYm81+JUg35GA8tK9SQKukwkEXgVw1j5R3WAxDcYDgd34gWbwXfWVVHcT7ximBZFSd10Wb1fp8R1Ln9rEEAX4JV5H1GntOAUwlq2II0I1BHEHkRA+qXqhrDnxlHbVS1JrfEwKjzOgM53cLe5cXh1LEddTtTccybaN5HjOhxAvx5GBXp4XNTCvYsFAOnxaW1ngnSJu0MJijkFqNW7p3Kb9pPQ/efRnU3sZ550vbF6zCFwO1RIqDvy8GHsb+kDwyZMmQMkiRMgFeTBEKAwQ1gCGIBrCgrDvA9Kq1Qwmox9HTwMbtBWoOR8sWcSHHjA5vFUjTOnCAamYTc4yiCNdZosTQKG44QK9Y2hUTpAdriRSeBNURce2sSwgQRJUSLwlgSBJgkyQYF7Yu2Hw1ZaiE9ki4B+IcxPoXYe1FxVBHU6MoI7582Ezt+jbe79PUFGof2qh7J5I5/Bge6UhYTUbyYYVKLqwuGVlPkRYzZYevmUTU7zYoJRZj8oJPgBA+ZcTRyOynirMvsSIqPxtfPVd/52dvckxV4AzJkyBIhQRCgMWGICw1gGIUEQoHp+3FD3BE47EXpk906/GHOoImhx1AEQNcMbeVq+sViKRU6cIoV4FWvTsYoNLdXWU6nGA4NIMhTJMBTC0NZjRYMAi2sKCFkwJmZrajlMmEQPaujPe/r6XVVG/epAcTq6cm/Bl7pLxeXA1yOORh76fmeI7J2m9CqtSmbOhBHiOYPhPS969vLi9lO681GYc1YEXUwPHrTI5Uup94kiBEkCYBCgYBJUTFEKASwlkCEsA1jMsBRHZYHc0q5UlDwlTGaeRl/a+F+YcprOtDCx4iBrcQk1eIoTb1RbSVqq3gau8TUF5aq05WcQBEMRamFAkwct5JMkQABmMYTrAEAhCAgLGiAsyzQ2myI6A9ioLMvK/IxDCJcWgMpafaKrU7GEW7I74x9ReBVtJAh5ZBEDAJIEySBAICGIKwhAbTEbpAprHXgei1sQCNZz+Ow9jcTZYykQdJr6mI5GBQq6yq8uYhe6UXqQK1USpVEvOgPCVK9EwKtoVpIGsYYCiJkyYFgTeCyxmWCYGJDcwCsldYGKJFWnGqsM04GuYx9A8oNSnYyE0MBjJYyLSxa4inS0BRkhZJEmBkNBBAjkWAaLGZZCiNgd1ijqZqMZh+Ym1x/wAR85Sq/D/ffA1F+R8pUxFKWsTFf+QNaykQS8tVRKjQEqusI05I4wjwgL6uZa0ISGgQZISEok1eEAMsB1jmi24wJotfzljLKROs2C8Pb7QKmIo6eMrZZsqolFoDaBuLQ8QnZkYQdqXsUOxA1WSYqx3KQIAhYxRJh0xAJFjssinGw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www.usnews.com/dbimages/master/10466/FS_DA_090409_worst-ho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57" y="3048000"/>
            <a:ext cx="2064327" cy="206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28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4909"/>
            <a:ext cx="4495800" cy="1600200"/>
          </a:xfrm>
        </p:spPr>
        <p:txBody>
          <a:bodyPr/>
          <a:lstStyle/>
          <a:p>
            <a:r>
              <a:rPr lang="en-US" dirty="0" smtClean="0"/>
              <a:t>Fuel Administration</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vintageprintable.com/wordpress/wp-content/uploads/2010/08/Art-Poster-US-Fuel-Administration-Light-consumes-coa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57200"/>
            <a:ext cx="4295775" cy="58007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MVFhUWGCAaGBcYGR4cGRwcHBscHRwdFxgaHCggHx0lHBocITEhJSorLy4uGB8zODMsNygtLisBCgoKDg0OGxAQGywkHyQsLCwtLCwsLywsLC8sLiwsNCwwLCwsLCwsLCwsLCwsLCwsLCwsLCwsLCwsLCwsLCwsLP/AABEIAQcAwAMBIgACEQEDEQH/xAAcAAABBAMBAAAAAAAAAAAAAAAFAwQGBwABAgj/xABMEAABAwIDBAYFBgoHCQEAAAABAgMRACEEEjEFBkFREyJhcYGRBzKhsdEUI0JSssEVJCVTYnJzkuHwMzQ1gpOz8RZDVGODoqPC0kT/xAAZAQADAQEBAAAAAAAAAAAAAAAAAQIEAwX/xAAwEQACAgEBBgQFBQEBAQAAAAAAAQIRAyEEEhMxQVEiYXGhIzKBsfAUUpHB0eHxQv/aAAwDAQACEQMRAD8AubFbTZbMOOtoMTClAGO4mkvw7hv+IZ/xE/GvOXpVKVbXxZcSVCUgQRIhtAESDabx2moO42ANBU6gexPw7hv+IZ/xE/GlPwxh/wA+z/iJ+NeOENg6AeVKpYHIeVPUD2ENr4f8+1/iJ+Nb/CrH55r99PxryAlhP1R5UslpP1R5CgD11+E2fzzf76fjWfhJn883++n415IDSfqjyroNJ5Dyo1A9bfhJn863++n41tO0Gjo63++PjXkdOGSfop8hXacMgfRT5CiwPWxxzQ1cR+8PjXScUg6LSe5QryYnDI4pT5CtnCt/UT5CiwPWgeT9YeYrrpBzHnXkkYVv6ifIVicMj6qfIUWB62zjmK3NeSg2n6o8q3A4ClbA9aTW68lhwjQnwrv5W5wcX+8fjT1A9Y1qa8oHaDwFnnR3OK+NJJ2o+mcr7wk3hxYnvg3o1A9aA1uvKrG8OLQITisQO51fxrs70Yw64zEf4q/jRqB6nrK8vvb4YyRkxWISAkCOlVwFyb3JMnxr0Xuo6peCwylqKlKZQVKJkklIkk86EwPPPpaZja2KPAqR7WkE++oI+bmrC9LhT+FcVrmzI7o6FHHnNV65cmmhCuDFPAmmmC1p+BQBzlraR7OPCsQCSDqDNu4xc0s3h1LHqdU6cP8AQVSjZEp0JJk6CfGuxTtjCCQAmYvrB8Pure0cHkylJk8QONrxzvy5VEpJSUepcFJxcug1FbAoxsjYJfaLgcCQCRETMAHWe2kdmbKL3SAKA6NM3Ezr29lTvx115FbrB9bomnYijh+nSrMBMpi4AMEgzeNe6tYbZJXh1PBQhJjLGsX1nto341dhTBtYKPbO3ZWtvpFrDSTpIkxz1EV2ndhRcCA6ggpKgoDkQIIntpPLBOrDddWR+tU7x+CLTpaJmCBIHOOHjR5e5qhq+gf3T8abyQWrYbrIsKyl8Yx0a1IJnKSJHHtFGsLuotSApbiWydEkSfG4inLJGKtsEm9CPVwhOvfRHG7LU28GswUTEFOl6c7Y2CvDpSoqCgowYBseE99/Kkpxda8w3WCEEA3AI5fxFJuRNqMt7DWthT4IIAJy3KoGvupvsrZC8QopSQI4nSnxI1dhuu6BdepNyVzs/CHmw39gV5gxmGLbikEyUkgkcYr016PlTs3Bn/kI+yKYigfTGv8AK+K/6f8AlIqEoqa+mJP5XxXej/JbqHIRVIQnMGadJxMGkFppXAM5nEjmaYrC+x2yYK/Vi3DnJH88aeIbzC5ghWURoI5ffTwYdDaCSScvEnj2DnTEqUjqgWF9AdeUg8KSyaWiJQV0+Yo/BiSAUi8GL8T91Z0AJBzdYKFzygnytXUFLYWUJzZSYIGXVInLEfS00tXOIxJyZSADBAISBBIUNRzmfKs8k0zRGSaJBuZ/U1R9ZUHsgR7KZ7ojrYj9T7zWbmbYbQ2WnDlEyCdLgAg8tPbT3p8LhkuFpeZaxETPcO6uE7UpKuZcVoh7uwtKcM3P0lKH/caUf2WlphxCfUW5IHIKgEd2tR75cj5CEBYDgVMcfXm1E3dupdwhBUEuxpIuRxFRKMrb6WUktBXfpZS0hIsCYtyGlDtxVEvqBMgNmAeHWTpRBzHMYxkJdX0axc6SDxInUGkdkOYXDv8AUdkdGQpSjYnMkiOGk+QqoySg4taktS0oC7w3xa/1x91TDePBNOBAddLYBMERfzoJtnD4VZcdS/LhuEgiJEfCiu2l4XEBIW+AEmRlKeNrzSlNPdrp5D3Xd0QNwZVnjCjHGQD8Kn+Kw7ONbSQspOoKToeUce6oPiWUJeKQr5vNAVr1edqlDWCwaVh1t8oHFIUI9t47K652tGnr6EwXMa7K2OtONyuHNkSFBXMGQknyIijO0suJwruUEkSU85QZHnBHjSJ2+0A68CCYCUJkBRCSdeUkk91cbB3oDqlBwJQEiddfYOVZ3KTe/XItx0rqLbox8mTPExfvNqcbH2UnD5gL5lGO7UDwEDwoXiMehllYQtJIdzJAInKVyRrwB9lL4XbqHHz1gEIQIM6qVqfcPOolvNNrlf8Af/SnHX6f0QzeMfjT3659wr0P6MlzsvCfs48lEfdXnneBQViXSkyCqQfAV6A9FJ/JWF7l/wCYuvTjyXoZWUb6Xv7Xxf6yP8luozgGpI749lST0s/2vjP1kf5LdBtiozKAHAk+w106EsQfwl9BrzpVDYb5Zjf32HbRk7LJQZEGbX4UIx7Rz5dTwpJ3oRY6XiM6UoIOscLGbHu4Hvp/lygZuCY7jJuewDhSOz2wglK4Jy9fs5J7+fcK6Y2jNiCoGwURccp5i0TQ4p+ESk094XUgBN1ZuIE2vFyfDTtpZwt9W8QkkzryE8OJ8qJDCgARNiJH8O+o9jA3K23jC81lXgDhmgaHXxrPODc6bNOOaULSuxk6pJcUUCE6CeMT91vCsithEW0jlp4VsJrvyRBkU52dgi84ltJAUrSZiwmLA0iBRfdMfjbXefsmpm6i2gQx2psxbCwhyJIkEXB7iRwNLI2G4WOnBTkvaTmsSDaI4c6sHbeyk4hsoNlC6Vcj8DxoMjDqRs1SFpIUnOCD+sr2dtZv1DcV3suMbdADZ+67rzaXEKbAVoCSDYkX6vMV3i91Hm0KWpTcJEkAmfCU1LN2Wz8ibjXKr7SqjW0XsalCukSQ3oSQND40uLkcmlRSiq1EMNum84hK0qbhQChJM359WtYrdF5tCllTcIBJgmYAm3VqZbGQTgmo9bohHfFqiW0cRjg0rpUqSgiCTHG0WPGiOXJKVKuYt1VbEcHum84hK0qbhQm5M+PVpPEbrYhrrEJUkAzlJMWOoIB8qmmw1Rgkkahskd4TQrczbi31KQ5BIAIOnP4VKz5Kb6IpwVtIhLOHU4sIQCpStAP50o2dzMRE/NzyzH4RUn2fsxDWNeKRAUkKSOWYnMB2Smme8OJxTLvSJGZns4c83Ecb6Vb2iUpVCvqSoLqyEYzCLaWUOJKVDgfeOyvQPokVOy2OwuD/AMi6oHaGIU64pxVyoz8AO4RV8+h0/kxvsW59s1qTelnMpL0qGdrYz9on/KbFCd3lw54E+Qop6TTO1cb+1/8ARNMNjNAJUT6yh1e64JB76voRJ0HFrKkwTElMQRMdvKmzuIbSYTbt1UY7aQbxJKVBI6w1HMcx8KHrIKM1jCoPO9wfOR5UkqOfM1ipCliTBUfG51pdhZSptSdBlzWtM379Yps8+pQEkkaAm/tojhUy0kReVIntPWT7UkU26KStErxQCL/WEjvHD2Go5thiFpd1KpUQezUfd4UUwWOC2U5jdOs8O3yoXtXE/ONg+qnXx1M+NRkk95UPFHwuxqnCk9ZA6hBMfV7O3jpwFcFMGP58KcPI6JLiJ04d4kffTQvibkCw95P30001ZWqdCkUY3VH4213n7KqDoWDoQe6imwMSlvENrUYSCZPgR99Rk+VlrmTVzaQbxXRqsFgEHt/mKW3m/qzv6p91Q7enFpceC21SI4cDNE3NuIcwSkLUA5lIjnGnnXncNpKS6mnRy9KDO65jBNniEq9ilVFtrbyqeQptSAAeM8Qe6jG7m3WUYZttagCmQR3qJ9xrp7EbPIMIazEGDlGtUqjNuSfPzIipVoFNirjBNnk2PZUM2rvMt9pTakABUXm9iDy5ipFsjbzCcM2ha7hASoe8Ui9i9nhJyttTBjqDWLe2nGlO2nzCmo0ghu6JwSf1CP8AtqK+j5ol0ngE3PnRrdvbzDeGbbcWMwSJHgNaVTt7BsghlKRP0UCJ74qU3Uo09X/ZTXi3gfvRtUs4xCk3hAChzBJPnRzY+3G8RYWVF0mo3srazCy6cSJU6ZMiUxwA5QI5URw+LwGHJW2esRzKj3C9qc4qqp2vcS5d19iO724RLeKUECAQFQNBOsdkifGri9Dn9mo/aOfaqjtqY9T7qnFWnQcgLAeVXb6GFzs7ueWPcfvrfBNJWcGUl6R1ztTG9jxHkBTXCIIaTlUOtpf6UnXlOk91OPSIn8qYz9sqhSUENi9jeK7Lkc5IcYSc8iQpJEjsm/lanmGwiTmP1ypIHcZHuil9kpCwFq9dNiofSSRELHdaaRW2G0mFSSrMnsAOvjbyotXRDTo0pwFrIEAdoF/5I412w2egWeRCwe1Ov3+dP2cqkq05+BGb2T7K4wOMzNqaIGhvEai1Keq1FB66COHTeR6qvvHwNbXhpJHAIME11spwFACjp23t/CB4V1tVz8XcI+kLHuIH3moqy7qRH9obUUtRynkCriYEeAofM1qlGWiowlKlHkkEn2VeiRfM7wzSlKAQCVHSP4VI2tnLbC+kJsRkkHrTrfS33Gkt1XgcTK+pCTOUctc3Gfvo864lbSkCZEr7ABe54cu01jy5pKajWmlm7DgxvG5N6619AJFHNm7qrebS4laUhU2IMiCRw7qCxRvdV5XyhpOY5ZNpt6p4V0yOSjcTIq6imM3PW22tZdSQhJMAHhypond5Zw3ynOnLlJiDNjEcqf77rUMRAUoAoFgTHHhR/ZIb/B6OlHzeQ5u7Oa4cWagpN8ynFXRENj7vLxDalpWlISYgzwAPDvodgsGp5aW06qMSdB31Y+xzh+ic+TCEyc2uuXt7KAbg4GczxE5RCe+L0fqHUn/A4w11I5tzYS8MtKVKCs4kKExYwRfiLedGcNuQ6Sk9K35GpLt/ZqsRhTKcrqeukTMEagEcxI74oL6OsQpRcKlqVGUjMSeJ591J55uG8unMagtUwTtndhbDZcUtJEgQAZv30A6Oi+8LyziHgVKKelVAkwOsYtQwqrVj3q8RyddBHJV3+hI/iLg5Pq+w2fvqkVmrv9CX9Rc/bq+w3V9RFQ7/ACAdo4v9sv30NZbT1WlkpJTryM6d8US37P5Rxn7dfvpjhiTBC0mbqUoCJ4wIn+NWiJiwR0RSpJGUiD3jWe+x8a0w3mUuR1ioiOAufYKdrSsjqhChxSZBnsBt5xTbHvw4oBIEgEnlmF5BuDM2muUZxc9DpPHNY9e442U4AqCAYmI8f9KTwaT8pVAhJBGlha0+NDnHAlQKJtqTxrG3FFwFMlU8LmurdqjhFeKx3s8hLqwSOqTrxg05xuKSSQo50xEcCDqAP50rSNlHMpalZcwNokwdZ4A07baAJPrDgn6Ke60nvPM6VzlkjFanRY3KXhIni8FGYiAAYiZPZwo/sFCmWXZ6qjCpBggaai4gx50u/hUqObIJ15TQsY1xwyhAPRgqWnmNCI5cfDsrjLJxI0jVji8c0xba+KUh8uk53FJhStAowAVEDiYmpDsJsrwylpkkjMtAGqgqBI4iCB4nmaCY5YxSAsZQvMZQk6SeANyIqS7tJCUlHDKlA5dbXt1g2vWbaE1iWmq5/Q0bNOMsjXTWgDimChUERacsyUz9ExxFL7HxnQupcInLw7wR99IPAZjFhJgdk1yQQJIgdtvKdfCtijcaZhk0pWENvbSGIcC8uWExHnTkbcAwnyfIdIzTzVm0qPKxA7x2X98UgcYeCTS4MaUew958yS7E26MO0tGQqKyTM9kVjO8Jaw4ZZTlVaV2PfbtqOJUo6wPf5UqpcC9S8EW7YKbSpEk2bvi43PSguTpoIpHZO3kMuuuJaOVwyEg6XJPtNRtRnSPGthZFH6eGvmPisIbSVncW4BZaiqOUmfvpgaXaxANjSD45V1WmhzEHTV3ehD+oLPN9X2EVRr6qvX0Ij8nH9sv3JqkBT2/B/KOM/br+1QBarIPACPafuqQb6J/KOM/br+0aA9ApSsgEyRHj/pVITDGG2hoEDrdl/Omu1QtLmc5kFYk3vIsfCwPjXTkoVkRYJGo+keJomMF0qcrllBRAOhkAE9hkf61zfhldFwqUWm/MC4YlxQC1QPpKjQeF5Ogo+VD/AHcpTwFkz32Ptofs/DKS4cwBQEylQtJki4+sdDyA7aIqJOvly7q55szjoiseBPVke2nIlQdVmBukm47hlFcN7YcGtzHLs1761t5QLtuAg0aRsBTuFZU0cyr5CQAZAKlNm94AKhP1SOIolOKjHf6lxxybe50BjW2DlIjrk2PATRPdkFtt9xAKlrHRsCOspcTp2Az4V1u9sJp9CV6FDpDiJvlKbR2BQjxo31MKpKUZnHHCUIQPWvlgJOiZOafCs+bJDXHBa9vz8o1YMM6WWTpd+359xVvZ6G8M0lKEKKUjpFEBRzkwoA8gq3j2U3xLKmHylBSlQCVJ6osVJComLG/Gjm08WMJg1CElcBMj1c4VmWR2FawO4CoWnFLX11qKlKuonjPwrhjTdyXLXn1Z1uluPn9jTiXgFQQFk2MX8zoT2edI4PYWIcXwSoXUpRBieB7b6VI0NQlTubKUoBBIJvCfuNO92URh0niVKJPMlRvXbNtcoQuPkTs+wwlOpefsMGN1EAQta1HjEAeFpp2zu5h03DfmTRmKUYAuSJsR415ktqyvXeZ662XBFfKvz1BZ2Oz+bHtrPwKyf92Pb8aMYdMlIOlb2liEtPoKSMs2OsdscpMRUxy5ZOk2RPgxdOK/hABewGT9CO4mmeK3bbAKkuFAF+tBHnapdiEglZNssZRwINrEdkGahW9mIlaGwCcolXWhJB00vPbXfZ8mWc91SZw2mOCOJzcF9vsBX8qZGYLHMAx7YpqsiJBty4/z/M0pi2AAnKSQoT1tUwSCDFiZGtd4PBJUFCYUEEzOscIr273VqeBW89EDs01fnoV/s7/rL+6qIZw9jB0MVe3oV/s8jk8v3JP31S5klS75D8fxf7df2jQvDkggix+F6Pb24ecdij/z1/aNAEYtIURl9UE30mLCOJNCE+Q+wraBl1MhSYI5knXTWPOscVLajJKxcXt1OsPHLb+7QZjaZUT0hMG4IHqHsHKw8geFLNbSm5gX0FpPd5+Zq56o5wVStj8PJKgZ1lQ7lXNuyYp1nzJOUx2nSooo3MaTbu4VKtgbtrfbUp5S0IAkDQQNSZ0HKsWeMILfk6PQwb83uRRHNoQpyGxPDtUeffVv7vYEM4XDN/SU+kQePVUVx4FVQvY/yFp7qFTixxUQEiOIJAHkDUuwOLLjpeB6jSMjKYhOdXrKTzhNs36ZrDt05TUYpNJa69exqw4d26abbrToRbZuFUnGvgdULkpMakZcwHn7KlOH2W20ekBUt8iAokfNo45QkQCqe+KXwmEBUIbzQZ0mJ1I5Gu8QRn6FF1aqi8cAnvrPPaHNpp9Kf+m/gQi92Xe/+ATe91KMMZTJX1EeMKWrwAEd4qIocsLARbvt76k2/WNS4600lQIZRBjTMYzX5gAVHOiIEEQZ9nCtuzL4S3ubPPyycsjYbxTh6LKDYoOaTawav7TRnYOHjDt3nqyPG/31H9sq+atr0fndqpPsJv8AFmf1B7q47XpiXr/Rq2SXxX6f2LqAHHvrttUCeVCcXt9htwtqVcCVHgDIETzv4Ui1vO2onIlxWW8pE6XsDc2rMtnySS8L9TVLacabTkgziSMtjewy9+vlbzoFi3ygJSU9XKRAHX43USfPurpjerDk5ilwaKMp9tjMRxp+1jWniSlSVZpnnB43vE/fXaEJY9HFpHCUoT1jJN/nQZPYxwJ45YEzeAALybjsFR7aLpzlRkkpSYN4tp4VN8MyltJRGpiSZgWsOzNUT23PTqIgjKmeUkQbeflWnZl4rr6mXbH4Kvk+X9gJ42T3H7Sq4bZBBVPqxHGbxS70BXWEg63jieMVw20AHDBBGWJ4ST52r0W9Dyoq3XqNmFWPeavT0Lf1BX7ZXuTVFM+r4mr29C/9nn9sr3JqupJBd48NOMxJ/wCcv7RqA7XYKXCe3+A9lWjvE1GKfPN1X2jVe7xqulMa9b2ZfuqU3YMHI2aVMhxAkhWVQGozQE27/fT/AA26rpXlchtIElZII8L61M9y9gNlpUK660ixuCUmTHvprvU6WCCU5v0ZgaDU9gJ8e6scNq4mWWKL5G/Jghjxqclb00v88hhhcDgsLCnHA4sXHE/3Ui3ia0/vkFEpSgoa5G5UeBUR7qj+NhSE5bpTITzAN8qu4zB4zTIMkiQLV1Wywb3ptt+Zze2zSrGlFeQQx2MbccCsoB5xYdpH0j5VPNgEdEBCwdVKVmuTqQVgE+UVWrRKSFCxBkHtFS3Y2dY6TE4k9GSB0cglRmwKeHhrUbXivHS5I67Fn3cjk1bfoTYbcQhBQydBLjn0RzGbQRQPeI4hpsLRCWnLFSfXzXspWokWpjvHjHXJwzIShKQFrvcwbJMWGkxUg2RivlWE6J75vphINiJtChfS0xrrXlxw8BKdaN69XXc2ynxHKEeffuQdDQjt/ma7WJieAjwAgDwo0/u8ppRS4uSPqjUcDJ+FdJweUK6NIzAWJufbpXpxW8rT0MTyxWgJ3iVDaEzHVn7Hwp8/tVSGG0AFClpyi1wLAEzASSToT2kjSmjyZezKnPHUSRmywJK1AWtaBoTrpQXG4wrVAV6s9ZX0ra3mCR7TrpHfgKSVrRGZ7TJOTi+Y1ViMqiFoBKZFlReRe09uhvm1sKwryhCYyaZ1IXdQOhHAEJJBvrrWk4YqISeqoQLAaayTI0FdOYBSSUxJiRyjnWjdM9nOROZUKAKZIJHC0AZAetw5dtPg+FNhpCSF5plJhIsBY8BYnhBVSWzdlreWlpsZlHTkNJJPACNTyo5iGG2x0TY6RIMqdAAK1RcJMz0YOg461ynJXu9Soto6wW0HEoMhxZ4qIgQPqz/N6aPYkrcKtLD7xXLzqjqFn+8fjSLYMkjqntrjDCoy3tDTl2jfgo6nKtTSOWxMmSR3EDn7K7g3nX/WtJFq7GZMYNC3nV7+hn+oH9sr3JqjV2NXr6HkxgT+1V9lNUuYgHvGz8+7a/SK95qtt52oKeaVqT4GFD3mrQ3nV+Mux9Y+4VB97sNfT1gL/pCZ9kedRyYx/uTjcqARrlgdh9WfaKV3oxCUqRmTnls5hxg2JH6WUnzoRuUJnWE3V33yhI9pnkK1vl89iW0EkFKCTzuqIHbavPjBLbG15nqZGnsav09yLY/DdGshJlBuk808KbRRbE4BQUUSMpujkTGk8DQtSYMHUcK9aLs8kdNYMlGYuISntVc9gSmTXbO0S2B0SQhUXX6yyewqsnwFM0Dn/GlG2SoKOgSJPnAHfU0upSk1yCGygrpoQsgqEzxPGFTPdRo4s4VyDn+TqupIF0K1BQe+LTGtONyMKICuhcUoyc4gpCRIJPEA6cZymjitm50KUqENx/SLMAdx490GseWcHJp9Pz+TVi3oRUk/z/GBXd6w5mSYypAyrvJ8DprcDtpkxtvEBwEKcEaHQ30sbedPVuMtElhsLX+dWnThLbY0HafOumwnP864QFqGaLnMhGY663t41MccIr5dPMJ5ck3W9r5BJTyXgVrYQpxAykqshRJ16kpCgCDxkXFAtp7GzpUUobQtHWGRSujWJEp+cCcq9ItCudTjdFRWvMQEktJJSkQkkSApQ+vkKZ7qLbXcdShw9E2psJNyozEcssTXOGZ43TXuLJFN0mUurAu5f6F1JmRDZgdom3AcaebJ2apwwVQoesVKkC8aJJJMQAkXsKm27myMG+Sl1hCnBcST1h2pBiR3aRS+3nBhEtssoCUyFkx6xCpAkcP4VqntDvcS1M6herA70NtFnDMrSlX9K4pJ6RzsMWSj9EeNC1YVf1FX/RPCrG3d2srEIWpSUgpVHVnSJvNA9lbdViMU0FJSnJnjLPEcZ7qzrJON6LzOijF6akRVgXNejXA/RPwpibGIKpNoImZ4z91XAXXuniEdDl1vnnziJqJ4nBIe2nCAMqACuNMw1+7yqo7S9bXJBw02kQnGYdaSM7ZROgIPDtOtIuCBVpbyYVOKw68t1NklPemQoDvAI7wKqx/2cK7YMnEjZE47roaHWr09DxnAH9qr3JqjE61enof/AKgf2qvcmu65kAjeSflLwj6XwqNbfaUWweR96SPfFSreZP4y73/cKj+2D81MSBcjiQNfZUMZH9yXYxC0aA3PhPxrj0kuH5YDES2COcFSonwpnsbaCGMUpapykK773FPtp4pnHqlbnQPIGRtJEoUAbZlRYmTWVwcdp4taUbN9S2dQT1vkRdGMUn1eqeMaHvB40iXCdb0Rx2777S8ikXIkKBlJHMK+7WlkbAVA64zTpFv9a28SFWmZOHO6oECjOB2at1IQnqtzKlrsCeYGsCnCME0xdd1DirSexNN8XtwkwkSB9bTyqHJy+X+RpKPMmuznujbSzh0dIQAFOKENyOMaqPsreN2eqUrecLpIt9VJ5AcKb7obYU+FZy0iCAlCRBA4m5vr7Kku02Apo5LpTzFwrW/YYryXl4WdRkvX/wBPUeFZMNp+nbT86kdcZSQLC2hFiO4i9N0YRIiEi2h99Lpcmnez8L0riEGwUf416jdKzykON3cahpxSnFBIyxME3kchNEsVjcIsqKnnDOoHSZfIJimmP2a0l1tro3U5lhOcmUqSdSDz7KdM7uo6VwFKujCRkM6njWKcoS8Ts7Ri0DGNoNYdpSm1BT6jAEGEie0XtTrH7YwuIYCXVZFkTGVRyq7CExHxpBjZrLbHT4jMQo9VI14x7pp2jdzD9ImZUhxMokmZAkjtlJnwNE3Dz9QSafQG7p7XZZbWHVwSqR1VGREcBQjYGOQziQ4swkTeCdewCaLObHQy0suJlZeCG7mIkX8p8qe7d2Mw224U4ZZhBOdKhCTB4FU2idONU8kG3z8XoG40JHfFAxCrlTBSIISQUqvNiASD/PGm6d4cK0p5bKesodVIQQFHWSYtJJpjvHs9pGFw7iEgKXGYjj1J99GDsVkMIWMKHCUSqFBMdWZufdUy4dKVPX+hpNWrG2zN90knpkBA4ZQVeYqF7dLZcWWSejUqUyIIm5EHkZ9lTTEbJZBwkNJ+cJzdvUm/jSO2dkspw2LUG0gtlWQxcaaedXjywjLwp6inj7vkV1mvV7eh8/iH/VV/61RbSetzq9/REgjAXGrqyPZpW9czODN50/jDvMmfCBFBHUSlX6pHmDRbebEJ+UvZlAQfcBQgYpI4KP8AdV8Kmm3oDaXMr/aOFuZMQLHwt5xTzD7IU60HiBCYTynqkjreHtFPdsYAqUciHClQj1bpMk8dbxHZNN149TbTbLragEyUqBIk9qYFx2zPtpZFkSW73LwyxtvefT3NYfGlCVIeC3EGQELUZHCUOCVD3Uvg0xlDRWYv1gJBk2JmOXwpPZmEzgrKVG9jckiL8O2LUZZhIgJUB2JPwqVjvVIqWWtG/wDSKbw4ZaXCtas2aDPh/Ch2GdCFAlKVDilWhqZ7YwReRASueHVNjwOnaR3E1GPwI/P9Equ6i6qjhxFd2E8Bj8GtQCsMWzoFJVI8jl99T9OIypygmCIPPxBqrDsV8aNK8qMNYvaASE5VkDSQCfPWse0bE8lOPvZt2bb443UqryokCTcgxIN6d4JbecdIVJTzTqDwPPXlTDBOuuIl1spcTY2HWB4wOXHvrtYV9VXgk11jCbjUlqZ8k8an4XoSB/eBoBtHSKdhwKU4UQQlJnQCSeFqxreRHTulTi+iUkBAyqImBMJi3GoocK4TZCvKuzhFg+or2fGuf6RdmTxl3Qfb2sw6wGsQVJy6KSCZjTQWMWvTLa+8QLjPRBQQyQRNiq0G3AZZHjQz5C5P9Gr2fGkntmunRpfkPjVLZld0weaPdBTePbqH3Gi3ORF7iLk8u4e2iO0NvYR0HOp+6YKUlQSR3BUcajA2O/8Aml1v8C4g/wC5X5UfpU656AsyXULHbeDWw008hxXRgaCLxHO9MNt7cDjDLbSnElAIXeJsANDfQ686Zq3dxP5lXkfhW/8AZ3E/mF/un4U47KotMHtCelhpjexjI30rSytr1SIiYiRccKZ4bexnI6l9pS+lWpSkiCmCbC5BNoof/sziyf6Bf7qvhSa90MYf9wv91X/zR+kj29w/UeYK2xjG1PZ8OgtotCbSLQdKuz0RrJ2eCTq4s+2qO2ts1xhQS6IUeF5GmoIEairu9Dv9mo/aL+0a7KO7oLe3tSvt9dnpOPxJMklZMf3RVh7pBP4ODmRClJSsypINxJvUN3zQPl2J1uofYTU29H6AvZ6Uq0JUk3ix1uKT+R+pL+ZfnYfMPtlSMzbaUFkuKJbywRl0J4X7a3jGMO6EoLTS2llaVgouMqSrlM29tEFbMbMAgkBHRwVGMpixv2C+tqUVgkwnWUzlJJNyMt+djXOy6Q12bh8MUhDTbeVKRAyR1SOqesJIMG/YaTUtIOIAba+aSFJ6ovKSrreI4U62Zs8MpAkqUEpSVEm4SIEAmwubdtdvYBClFRBlQAVBICgNAocdT5miwpCaXWc2SEhUxGSBOXNExHq314Ui9iEfNlCEELcCSSiLFJMpMX0F9KdHAIK85BzZgrUxISUaaeqSIpJzBNoQLKIbIUkZiYiwiToATamFI7wzrLhOTIqL2A0JIBFtJBv2U3xD4Q8lBQlKVEQooMKJm2cWSqYsdZpXCqbbQS2FZQQAm9pIgAHQdYHupEutqXJC7kHVWUlMR1NNb/3aLCkOFYpmFEx1SArq3GYwLRME8a6wuLaWcqdYJjKR6qsp1GoNiKYIaw8EBKwFZQZz/RUVDXSDN6WSWkBLqEqObNFyfXVmVYnib0WFDl7GJSvIRACC4VfRABgz76Uw2IQucv0TBBEESARY8wQaaOuMrVKkqJKSjRUFKjBBGhHf21iFpZUpKUKixKpKibACZubW14UrCge7txTbmRzKAh3K4YiG1AFtczaSpKe/Nyp+raPRpl4xDRcUAk6AiYgnQGCNeNY+WlFWZoqKsqVSnUJVab6AqmksStlyStpxUpKD1VeqYJESLEgX7KLAI4TFJcBKZ6qikgiCCNbGhmK2uu2VBEYjoiLEqASSSnl/CimGYSmcojMoqPaTqdeykzgG5nIJz5+PrxGbvigBu1tltRQE5znSlYhJslc5SrlOU93GKR2/jVs9E4FkN58jgABPXBCCJBuF5RyOanrWBbTlyoAypCUxwA0HcOHKlnWwoQoAixg8wZHkQD4UDI7srbKy1ndKipr5p1ACQVPZiDEgcACADcL0ooztVK1NpShZDjYcCrQEn60qmZgQJ176dLwyCCChJBVmNh61r99hfsrTWGQmMqEpgZRAAgTMDsnhUsKKL9LCvx9zsI+wirP9EP8AZrf66/tGqs9Kqp2i94fYRVreiUfkxn9Zf21VrlzXovsc4cvq/uRHfRv8ef04H/xpqXejk/iCY1Cla6TANQj0gT8vfj9Hh+gnU1M/RpBwAB0zGf3U1yl8r+g//pElUtdoKNNOZ7DyiulKcj6E3mSY7IpviWAcgSlsgAxmN4/R7NK0cOpIkNtSfWuYAsRw8+6uNli+dwE5i2BlMCTraJkaT76wKd0hueUn4Ukxh7kKbaCVDgbnSxBFxSTeFIBhtjrCLEgEGTGnKPbTAeoLsiejjjBM+HsrSFOR9AmeBMR385pr8lNobZzDXs6xgj+dZrYZVMltuFWWQozB9bhQA4SpwTPRzaBJ8ZtNbbLvEtnzFNjg5IltnW+uk3i2t603hlQoZGYJmJJExHuoAJZxpIrE9lMsKynrBSG0km4TeR2+Xsp0w2lI6gABvbT2UxCa84CuskXEE6ATcHw40icQv84z7f8A6pVZUZBQDcRJBkTr4axTZDZAj5OnzTHu/mKQCqH1QSpxnsImPGVVw/iTYdK0kj1p0OoAHW/mK0WyFKCWWzedQCbQMwiunAbfNN3iZI11I011vSGJqxRgnpmbdh7P0u+tfKjGXp2886hNoAkj1jBi9zXSgQFHomkrgRJBtN5MCwrtalBM5GwZi6rRHONeEUANk42YPyluOWW/A3k2t7625iwZIxCQJtCQYmYk+HspUrci6Gb/AKXv6vdWy85E/NDrDiYgjnzJ9lIY3ViYMHEiexA/jalsNiUrX1XcwM9SO4axpx8a2p1w5cpZzQc1z4BMXj4VrDYpSlAFbRF7JJzcxEnupAUd6Uj+UXu8fYRVueisfk1nvX/mKqpPSQmdovfrf+qat/0Yj8m4fT6f+YqtkvmXovsjlHl9X9yA+kIEbQdjiE/YTUu9GAnAxE9c/YRxqMekcL+Wr6PNJCRoAJCJsTfSgGCxuLbSUoUU5RcBeXTjE3tF+yopNNNg7tNFzqY6qJZkhJtmHVJiUzOmvlW2GIz/ADESIjMDM+sNaqnC7SxRAUt19KSNUrzHxSLgfwog0p9SQoYtyCojUg2TmnWocIx5v2KUpPoWQwzEqDGUjtE31i8VicMEwpLHWB0BFu3WKrZxeKTriXYgq9b6IiT63aK0peKEziXYTEwvSRI48qn4f7vYdT7Fku4YST0GabkyNTqDJraWupBYi4OXMNeYM8PvqtcQ/iUetiHdYnPxAmDB1giu0qxJSkpxLhz2nPACr9UnN63Zxp/D/d7C8XYshbNgnoZSn1bi06+OvlXKMOOOHFjzHA2PsHlVbtLxZCYxK+toSswSOE5uw+R5Vz0uKVljEKOacpzm8TP0uw0/h/u9g8fYs1vDhSiVshJ1BkGeJmO2aeNNBIhIgcqqLA4rErcLRxDgIBPE+rcxKxW+kxRUAH1mdJVrJUL9Y8UnjR8NP5vYPF2LZxSCUkBObsmPbTRTBUoSzaACc/DsA5VVGK2jiUQVPqgkgQon1Ynj2inTTmKU0lxLy+soJgzYKMBUzpmtQ+Hz3vYPF2LMaaUnRkD+/wACTrWsNhoIPQJTAsc0mwt8KrHo8aowlwq0ghQi5ImeQIIPKKbRjDJDkwASJEgHNfTmgg0vh/u9gufYtM4ZR/8AztjjdU3PcKVcw5ypAabjiCbCdQLd16qB/wCUgFResCAbzEhJBMJMDrDWuVt4nItQekIJSYnVJSCJKQJBULTe8TS+F+72HU+xbjWFMiWWQJvBkxECOqOzyp0nDtJBASgBRki0E91Unim8QgLzuhOSLcwo5UlJCYIm3eDSKtnPk5S8JzR2AZ+jmcsesNNYovD+72Hu5O3uXklDSbgIEcoGvbXPStJvLYPekGvPm0+lZcyLWc0BViCOsJEGKYrxivrH2Vax42rTf8E3JB30irB2g6UmQTqLg2Toatv0WKnZrPYVj/yKqgnXiYkk8p4d1Xr6Ilzs1HY44P8AuJ++ujactCYppajLendHFv4pbrRYyKAyha1hQhIBsEEa0KRuFjpknDzzDip/y71lZS3SjpW4+PmxY/fV/wDFYNzdogEAtQdQHD3fV5Vqso3EFmK3O2kdVN6Ef0nAxP0eMDyra9z9o3ktmdQVg6CAbp5WrKylw4jtmsTujtFY6wbP9/T2ATSX+yO0xEBPVII+cTqNDpeO2srKOGgtnad1NqAAApgRAzptl0i1ta4RujtIBKQlEJ06yDEzzGlzasrKOHELYkrc7aeYrCUFSpBJcTJBEHXmKxrdDaqQkAIhOnXTbXjExc27ayso4aC2Y7ubtNScpS3lmYzo17OrbThWI3M2oJIKRKcv9KPVEQIiBoKyso4cQtmK3K2qTOdEyD/S8RMWCe0+Zrg7hbTMddu3/NP6X6H6av3jWVlHDQWaV6O9pEEFxqFRI6VUGIA+h2DyFYn0dbTEw8yJJJ+dXcmJJ+b1sPKtVlHDQWzhfoy2kqynmCO11w8Z06PmJro+jDaJ/wD0Na5v6Rz1ufqa9tZWUbiC2Jq9EmMMTiGLCNVmw0A6ugroeh7E8cQyPBVZWU90R2n0PYj/AIpr9xXxqw9x931YHDlla0rlxSwUggAKi1zzBvWVlN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MVFhUWGCAaGBcYGR4cGRwcHBscHRwdFxgaHCggHx0lHBocITEhJSorLy4uGB8zODMsNygtLisBCgoKDg0OGxAQGywkHyQsLCwtLCwsLywsLC8sLiwsNCwwLCwsLCwsLCwsLCwsLCwsLCwsLCwsLCwsLCwsLCwsLP/AABEIAQcAwAMBIgACEQEDEQH/xAAcAAABBAMBAAAAAAAAAAAAAAAFAwQGBwABAgj/xABMEAABAwIDBAYFBgoHCQEAAAABAgMRACEEEjEFBkFREyJhcYGRBzKhsdEUI0JSssEVJCVTYnJzkuHwMzQ1gpOz8RZDVGODoqPC0kT/xAAZAQADAQEBAAAAAAAAAAAAAAAAAQIEAwX/xAAwEQACAgEBBgQFBQEBAQAAAAAAAQIRAyEEEhMxQVEiYXGhIzKBsfAUUpHB0eHxQv/aAAwDAQACEQMRAD8AubFbTZbMOOtoMTClAGO4mkvw7hv+IZ/xE/GvOXpVKVbXxZcSVCUgQRIhtAESDabx2moO42ANBU6gexPw7hv+IZ/xE/GlPwxh/wA+z/iJ+NeOENg6AeVKpYHIeVPUD2ENr4f8+1/iJ+Nb/CrH55r99PxryAlhP1R5UslpP1R5CgD11+E2fzzf76fjWfhJn883++n415IDSfqjyroNJ5Dyo1A9bfhJn863++n41tO0Gjo63++PjXkdOGSfop8hXacMgfRT5CiwPWxxzQ1cR+8PjXScUg6LSe5QryYnDI4pT5CtnCt/UT5CiwPWgeT9YeYrrpBzHnXkkYVv6ifIVicMj6qfIUWB62zjmK3NeSg2n6o8q3A4ClbA9aTW68lhwjQnwrv5W5wcX+8fjT1A9Y1qa8oHaDwFnnR3OK+NJJ2o+mcr7wk3hxYnvg3o1A9aA1uvKrG8OLQITisQO51fxrs70Yw64zEf4q/jRqB6nrK8vvb4YyRkxWISAkCOlVwFyb3JMnxr0Xuo6peCwylqKlKZQVKJkklIkk86EwPPPpaZja2KPAqR7WkE++oI+bmrC9LhT+FcVrmzI7o6FHHnNV65cmmhCuDFPAmmmC1p+BQBzlraR7OPCsQCSDqDNu4xc0s3h1LHqdU6cP8AQVSjZEp0JJk6CfGuxTtjCCQAmYvrB8Pure0cHkylJk8QONrxzvy5VEpJSUepcFJxcug1FbAoxsjYJfaLgcCQCRETMAHWe2kdmbKL3SAKA6NM3Ezr29lTvx115FbrB9bomnYijh+nSrMBMpi4AMEgzeNe6tYbZJXh1PBQhJjLGsX1nto341dhTBtYKPbO3ZWtvpFrDSTpIkxz1EV2ndhRcCA6ggpKgoDkQIIntpPLBOrDddWR+tU7x+CLTpaJmCBIHOOHjR5e5qhq+gf3T8abyQWrYbrIsKyl8Yx0a1IJnKSJHHtFGsLuotSApbiWydEkSfG4inLJGKtsEm9CPVwhOvfRHG7LU28GswUTEFOl6c7Y2CvDpSoqCgowYBseE99/Kkpxda8w3WCEEA3AI5fxFJuRNqMt7DWthT4IIAJy3KoGvupvsrZC8QopSQI4nSnxI1dhuu6BdepNyVzs/CHmw39gV5gxmGLbikEyUkgkcYr016PlTs3Bn/kI+yKYigfTGv8AK+K/6f8AlIqEoqa+mJP5XxXej/JbqHIRVIQnMGadJxMGkFppXAM5nEjmaYrC+x2yYK/Vi3DnJH88aeIbzC5ghWURoI5ffTwYdDaCSScvEnj2DnTEqUjqgWF9AdeUg8KSyaWiJQV0+Yo/BiSAUi8GL8T91Z0AJBzdYKFzygnytXUFLYWUJzZSYIGXVInLEfS00tXOIxJyZSADBAISBBIUNRzmfKs8k0zRGSaJBuZ/U1R9ZUHsgR7KZ7ojrYj9T7zWbmbYbQ2WnDlEyCdLgAg8tPbT3p8LhkuFpeZaxETPcO6uE7UpKuZcVoh7uwtKcM3P0lKH/caUf2WlphxCfUW5IHIKgEd2tR75cj5CEBYDgVMcfXm1E3dupdwhBUEuxpIuRxFRKMrb6WUktBXfpZS0hIsCYtyGlDtxVEvqBMgNmAeHWTpRBzHMYxkJdX0axc6SDxInUGkdkOYXDv8AUdkdGQpSjYnMkiOGk+QqoySg4taktS0oC7w3xa/1x91TDePBNOBAddLYBMERfzoJtnD4VZcdS/LhuEgiJEfCiu2l4XEBIW+AEmRlKeNrzSlNPdrp5D3Xd0QNwZVnjCjHGQD8Kn+Kw7ONbSQspOoKToeUce6oPiWUJeKQr5vNAVr1edqlDWCwaVh1t8oHFIUI9t47K652tGnr6EwXMa7K2OtONyuHNkSFBXMGQknyIijO0suJwruUEkSU85QZHnBHjSJ2+0A68CCYCUJkBRCSdeUkk91cbB3oDqlBwJQEiddfYOVZ3KTe/XItx0rqLbox8mTPExfvNqcbH2UnD5gL5lGO7UDwEDwoXiMehllYQtJIdzJAInKVyRrwB9lL4XbqHHz1gEIQIM6qVqfcPOolvNNrlf8Af/SnHX6f0QzeMfjT3659wr0P6MlzsvCfs48lEfdXnneBQViXSkyCqQfAV6A9FJ/JWF7l/wCYuvTjyXoZWUb6Xv7Xxf6yP8luozgGpI749lST0s/2vjP1kf5LdBtiozKAHAk+w106EsQfwl9BrzpVDYb5Zjf32HbRk7LJQZEGbX4UIx7Rz5dTwpJ3oRY6XiM6UoIOscLGbHu4Hvp/lygZuCY7jJuewDhSOz2wglK4Jy9fs5J7+fcK6Y2jNiCoGwURccp5i0TQ4p+ESk094XUgBN1ZuIE2vFyfDTtpZwt9W8QkkzryE8OJ8qJDCgARNiJH8O+o9jA3K23jC81lXgDhmgaHXxrPODc6bNOOaULSuxk6pJcUUCE6CeMT91vCsithEW0jlp4VsJrvyRBkU52dgi84ltJAUrSZiwmLA0iBRfdMfjbXefsmpm6i2gQx2psxbCwhyJIkEXB7iRwNLI2G4WOnBTkvaTmsSDaI4c6sHbeyk4hsoNlC6Vcj8DxoMjDqRs1SFpIUnOCD+sr2dtZv1DcV3suMbdADZ+67rzaXEKbAVoCSDYkX6vMV3i91Hm0KWpTcJEkAmfCU1LN2Wz8ibjXKr7SqjW0XsalCukSQ3oSQND40uLkcmlRSiq1EMNum84hK0qbhQChJM359WtYrdF5tCllTcIBJgmYAm3VqZbGQTgmo9bohHfFqiW0cRjg0rpUqSgiCTHG0WPGiOXJKVKuYt1VbEcHum84hK0qbhQm5M+PVpPEbrYhrrEJUkAzlJMWOoIB8qmmw1Rgkkahskd4TQrczbi31KQ5BIAIOnP4VKz5Kb6IpwVtIhLOHU4sIQCpStAP50o2dzMRE/NzyzH4RUn2fsxDWNeKRAUkKSOWYnMB2Smme8OJxTLvSJGZns4c83Ecb6Vb2iUpVCvqSoLqyEYzCLaWUOJKVDgfeOyvQPokVOy2OwuD/AMi6oHaGIU64pxVyoz8AO4RV8+h0/kxvsW59s1qTelnMpL0qGdrYz9on/KbFCd3lw54E+Qop6TTO1cb+1/8ARNMNjNAJUT6yh1e64JB76voRJ0HFrKkwTElMQRMdvKmzuIbSYTbt1UY7aQbxJKVBI6w1HMcx8KHrIKM1jCoPO9wfOR5UkqOfM1ipCliTBUfG51pdhZSptSdBlzWtM379Yps8+pQEkkaAm/tojhUy0kReVIntPWT7UkU26KStErxQCL/WEjvHD2Go5thiFpd1KpUQezUfd4UUwWOC2U5jdOs8O3yoXtXE/ONg+qnXx1M+NRkk95UPFHwuxqnCk9ZA6hBMfV7O3jpwFcFMGP58KcPI6JLiJ04d4kffTQvibkCw95P30001ZWqdCkUY3VH4213n7KqDoWDoQe6imwMSlvENrUYSCZPgR99Rk+VlrmTVzaQbxXRqsFgEHt/mKW3m/qzv6p91Q7enFpceC21SI4cDNE3NuIcwSkLUA5lIjnGnnXncNpKS6mnRy9KDO65jBNniEq9ilVFtrbyqeQptSAAeM8Qe6jG7m3WUYZttagCmQR3qJ9xrp7EbPIMIazEGDlGtUqjNuSfPzIipVoFNirjBNnk2PZUM2rvMt9pTakABUXm9iDy5ipFsjbzCcM2ha7hASoe8Ui9i9nhJyttTBjqDWLe2nGlO2nzCmo0ghu6JwSf1CP8AtqK+j5ol0ngE3PnRrdvbzDeGbbcWMwSJHgNaVTt7BsghlKRP0UCJ74qU3Uo09X/ZTXi3gfvRtUs4xCk3hAChzBJPnRzY+3G8RYWVF0mo3srazCy6cSJU6ZMiUxwA5QI5URw+LwGHJW2esRzKj3C9qc4qqp2vcS5d19iO724RLeKUECAQFQNBOsdkifGri9Dn9mo/aOfaqjtqY9T7qnFWnQcgLAeVXb6GFzs7ueWPcfvrfBNJWcGUl6R1ztTG9jxHkBTXCIIaTlUOtpf6UnXlOk91OPSIn8qYz9sqhSUENi9jeK7Lkc5IcYSc8iQpJEjsm/lanmGwiTmP1ypIHcZHuil9kpCwFq9dNiofSSRELHdaaRW2G0mFSSrMnsAOvjbyotXRDTo0pwFrIEAdoF/5I412w2egWeRCwe1Ov3+dP2cqkq05+BGb2T7K4wOMzNqaIGhvEai1Keq1FB66COHTeR6qvvHwNbXhpJHAIME11spwFACjp23t/CB4V1tVz8XcI+kLHuIH3moqy7qRH9obUUtRynkCriYEeAofM1qlGWiowlKlHkkEn2VeiRfM7wzSlKAQCVHSP4VI2tnLbC+kJsRkkHrTrfS33Gkt1XgcTK+pCTOUctc3Gfvo864lbSkCZEr7ABe54cu01jy5pKajWmlm7DgxvG5N6619AJFHNm7qrebS4laUhU2IMiCRw7qCxRvdV5XyhpOY5ZNpt6p4V0yOSjcTIq6imM3PW22tZdSQhJMAHhypond5Zw3ynOnLlJiDNjEcqf77rUMRAUoAoFgTHHhR/ZIb/B6OlHzeQ5u7Oa4cWagpN8ynFXRENj7vLxDalpWlISYgzwAPDvodgsGp5aW06qMSdB31Y+xzh+ic+TCEyc2uuXt7KAbg4GczxE5RCe+L0fqHUn/A4w11I5tzYS8MtKVKCs4kKExYwRfiLedGcNuQ6Sk9K35GpLt/ZqsRhTKcrqeukTMEagEcxI74oL6OsQpRcKlqVGUjMSeJ591J55uG8unMagtUwTtndhbDZcUtJEgQAZv30A6Oi+8LyziHgVKKelVAkwOsYtQwqrVj3q8RyddBHJV3+hI/iLg5Pq+w2fvqkVmrv9CX9Rc/bq+w3V9RFQ7/ACAdo4v9sv30NZbT1WlkpJTryM6d8US37P5Rxn7dfvpjhiTBC0mbqUoCJ4wIn+NWiJiwR0RSpJGUiD3jWe+x8a0w3mUuR1ioiOAufYKdrSsjqhChxSZBnsBt5xTbHvw4oBIEgEnlmF5BuDM2muUZxc9DpPHNY9e442U4AqCAYmI8f9KTwaT8pVAhJBGlha0+NDnHAlQKJtqTxrG3FFwFMlU8LmurdqjhFeKx3s8hLqwSOqTrxg05xuKSSQo50xEcCDqAP50rSNlHMpalZcwNokwdZ4A07baAJPrDgn6Ke60nvPM6VzlkjFanRY3KXhIni8FGYiAAYiZPZwo/sFCmWXZ6qjCpBggaai4gx50u/hUqObIJ15TQsY1xwyhAPRgqWnmNCI5cfDsrjLJxI0jVji8c0xba+KUh8uk53FJhStAowAVEDiYmpDsJsrwylpkkjMtAGqgqBI4iCB4nmaCY5YxSAsZQvMZQk6SeANyIqS7tJCUlHDKlA5dbXt1g2vWbaE1iWmq5/Q0bNOMsjXTWgDimChUERacsyUz9ExxFL7HxnQupcInLw7wR99IPAZjFhJgdk1yQQJIgdtvKdfCtijcaZhk0pWENvbSGIcC8uWExHnTkbcAwnyfIdIzTzVm0qPKxA7x2X98UgcYeCTS4MaUew958yS7E26MO0tGQqKyTM9kVjO8Jaw4ZZTlVaV2PfbtqOJUo6wPf5UqpcC9S8EW7YKbSpEk2bvi43PSguTpoIpHZO3kMuuuJaOVwyEg6XJPtNRtRnSPGthZFH6eGvmPisIbSVncW4BZaiqOUmfvpgaXaxANjSD45V1WmhzEHTV3ehD+oLPN9X2EVRr6qvX0Ij8nH9sv3JqkBT2/B/KOM/br+1QBarIPACPafuqQb6J/KOM/br+0aA9ApSsgEyRHj/pVITDGG2hoEDrdl/Omu1QtLmc5kFYk3vIsfCwPjXTkoVkRYJGo+keJomMF0qcrllBRAOhkAE9hkf61zfhldFwqUWm/MC4YlxQC1QPpKjQeF5Ogo+VD/AHcpTwFkz32Ptofs/DKS4cwBQEylQtJki4+sdDyA7aIqJOvly7q55szjoiseBPVke2nIlQdVmBukm47hlFcN7YcGtzHLs1761t5QLtuAg0aRsBTuFZU0cyr5CQAZAKlNm94AKhP1SOIolOKjHf6lxxybe50BjW2DlIjrk2PATRPdkFtt9xAKlrHRsCOspcTp2Az4V1u9sJp9CV6FDpDiJvlKbR2BQjxo31MKpKUZnHHCUIQPWvlgJOiZOafCs+bJDXHBa9vz8o1YMM6WWTpd+359xVvZ6G8M0lKEKKUjpFEBRzkwoA8gq3j2U3xLKmHylBSlQCVJ6osVJComLG/Gjm08WMJg1CElcBMj1c4VmWR2FawO4CoWnFLX11qKlKuonjPwrhjTdyXLXn1Z1uluPn9jTiXgFQQFk2MX8zoT2edI4PYWIcXwSoXUpRBieB7b6VI0NQlTubKUoBBIJvCfuNO92URh0niVKJPMlRvXbNtcoQuPkTs+wwlOpefsMGN1EAQta1HjEAeFpp2zu5h03DfmTRmKUYAuSJsR415ktqyvXeZ662XBFfKvz1BZ2Oz+bHtrPwKyf92Pb8aMYdMlIOlb2liEtPoKSMs2OsdscpMRUxy5ZOk2RPgxdOK/hABewGT9CO4mmeK3bbAKkuFAF+tBHnapdiEglZNssZRwINrEdkGahW9mIlaGwCcolXWhJB00vPbXfZ8mWc91SZw2mOCOJzcF9vsBX8qZGYLHMAx7YpqsiJBty4/z/M0pi2AAnKSQoT1tUwSCDFiZGtd4PBJUFCYUEEzOscIr273VqeBW89EDs01fnoV/s7/rL+6qIZw9jB0MVe3oV/s8jk8v3JP31S5klS75D8fxf7df2jQvDkggix+F6Pb24ecdij/z1/aNAEYtIURl9UE30mLCOJNCE+Q+wraBl1MhSYI5knXTWPOscVLajJKxcXt1OsPHLb+7QZjaZUT0hMG4IHqHsHKw8geFLNbSm5gX0FpPd5+Zq56o5wVStj8PJKgZ1lQ7lXNuyYp1nzJOUx2nSooo3MaTbu4VKtgbtrfbUp5S0IAkDQQNSZ0HKsWeMILfk6PQwb83uRRHNoQpyGxPDtUeffVv7vYEM4XDN/SU+kQePVUVx4FVQvY/yFp7qFTixxUQEiOIJAHkDUuwOLLjpeB6jSMjKYhOdXrKTzhNs36ZrDt05TUYpNJa69exqw4d26abbrToRbZuFUnGvgdULkpMakZcwHn7KlOH2W20ekBUt8iAokfNo45QkQCqe+KXwmEBUIbzQZ0mJ1I5Gu8QRn6FF1aqi8cAnvrPPaHNpp9Kf+m/gQi92Xe/+ATe91KMMZTJX1EeMKWrwAEd4qIocsLARbvt76k2/WNS4600lQIZRBjTMYzX5gAVHOiIEEQZ9nCtuzL4S3ubPPyycsjYbxTh6LKDYoOaTawav7TRnYOHjDt3nqyPG/31H9sq+atr0fndqpPsJv8AFmf1B7q47XpiXr/Rq2SXxX6f2LqAHHvrttUCeVCcXt9htwtqVcCVHgDIETzv4Ui1vO2onIlxWW8pE6XsDc2rMtnySS8L9TVLacabTkgziSMtjewy9+vlbzoFi3ygJSU9XKRAHX43USfPurpjerDk5ilwaKMp9tjMRxp+1jWniSlSVZpnnB43vE/fXaEJY9HFpHCUoT1jJN/nQZPYxwJ45YEzeAALybjsFR7aLpzlRkkpSYN4tp4VN8MyltJRGpiSZgWsOzNUT23PTqIgjKmeUkQbeflWnZl4rr6mXbH4Kvk+X9gJ42T3H7Sq4bZBBVPqxHGbxS70BXWEg63jieMVw20AHDBBGWJ4ST52r0W9Dyoq3XqNmFWPeavT0Lf1BX7ZXuTVFM+r4mr29C/9nn9sr3JqupJBd48NOMxJ/wCcv7RqA7XYKXCe3+A9lWjvE1GKfPN1X2jVe7xqulMa9b2ZfuqU3YMHI2aVMhxAkhWVQGozQE27/fT/AA26rpXlchtIElZII8L61M9y9gNlpUK660ixuCUmTHvprvU6WCCU5v0ZgaDU9gJ8e6scNq4mWWKL5G/Jghjxqclb00v88hhhcDgsLCnHA4sXHE/3Ui3ia0/vkFEpSgoa5G5UeBUR7qj+NhSE5bpTITzAN8qu4zB4zTIMkiQLV1Wywb3ptt+Zze2zSrGlFeQQx2MbccCsoB5xYdpH0j5VPNgEdEBCwdVKVmuTqQVgE+UVWrRKSFCxBkHtFS3Y2dY6TE4k9GSB0cglRmwKeHhrUbXivHS5I67Fn3cjk1bfoTYbcQhBQydBLjn0RzGbQRQPeI4hpsLRCWnLFSfXzXspWokWpjvHjHXJwzIShKQFrvcwbJMWGkxUg2RivlWE6J75vphINiJtChfS0xrrXlxw8BKdaN69XXc2ynxHKEeffuQdDQjt/ma7WJieAjwAgDwo0/u8ppRS4uSPqjUcDJ+FdJweUK6NIzAWJufbpXpxW8rT0MTyxWgJ3iVDaEzHVn7Hwp8/tVSGG0AFClpyi1wLAEzASSToT2kjSmjyZezKnPHUSRmywJK1AWtaBoTrpQXG4wrVAV6s9ZX0ra3mCR7TrpHfgKSVrRGZ7TJOTi+Y1ViMqiFoBKZFlReRe09uhvm1sKwryhCYyaZ1IXdQOhHAEJJBvrrWk4YqISeqoQLAaayTI0FdOYBSSUxJiRyjnWjdM9nOROZUKAKZIJHC0AZAetw5dtPg+FNhpCSF5plJhIsBY8BYnhBVSWzdlreWlpsZlHTkNJJPACNTyo5iGG2x0TY6RIMqdAAK1RcJMz0YOg461ynJXu9Soto6wW0HEoMhxZ4qIgQPqz/N6aPYkrcKtLD7xXLzqjqFn+8fjSLYMkjqntrjDCoy3tDTl2jfgo6nKtTSOWxMmSR3EDn7K7g3nX/WtJFq7GZMYNC3nV7+hn+oH9sr3JqjV2NXr6HkxgT+1V9lNUuYgHvGz8+7a/SK95qtt52oKeaVqT4GFD3mrQ3nV+Mux9Y+4VB97sNfT1gL/pCZ9kedRyYx/uTjcqARrlgdh9WfaKV3oxCUqRmTnls5hxg2JH6WUnzoRuUJnWE3V33yhI9pnkK1vl89iW0EkFKCTzuqIHbavPjBLbG15nqZGnsav09yLY/DdGshJlBuk808KbRRbE4BQUUSMpujkTGk8DQtSYMHUcK9aLs8kdNYMlGYuISntVc9gSmTXbO0S2B0SQhUXX6yyewqsnwFM0Dn/GlG2SoKOgSJPnAHfU0upSk1yCGygrpoQsgqEzxPGFTPdRo4s4VyDn+TqupIF0K1BQe+LTGtONyMKICuhcUoyc4gpCRIJPEA6cZymjitm50KUqENx/SLMAdx490GseWcHJp9Pz+TVi3oRUk/z/GBXd6w5mSYypAyrvJ8DprcDtpkxtvEBwEKcEaHQ30sbedPVuMtElhsLX+dWnThLbY0HafOumwnP864QFqGaLnMhGY663t41MccIr5dPMJ5ck3W9r5BJTyXgVrYQpxAykqshRJ16kpCgCDxkXFAtp7GzpUUobQtHWGRSujWJEp+cCcq9ItCudTjdFRWvMQEktJJSkQkkSApQ+vkKZ7qLbXcdShw9E2psJNyozEcssTXOGZ43TXuLJFN0mUurAu5f6F1JmRDZgdom3AcaebJ2apwwVQoesVKkC8aJJJMQAkXsKm27myMG+Sl1hCnBcST1h2pBiR3aRS+3nBhEtssoCUyFkx6xCpAkcP4VqntDvcS1M6herA70NtFnDMrSlX9K4pJ6RzsMWSj9EeNC1YVf1FX/RPCrG3d2srEIWpSUgpVHVnSJvNA9lbdViMU0FJSnJnjLPEcZ7qzrJON6LzOijF6akRVgXNejXA/RPwpibGIKpNoImZ4z91XAXXuniEdDl1vnnziJqJ4nBIe2nCAMqACuNMw1+7yqo7S9bXJBw02kQnGYdaSM7ZROgIPDtOtIuCBVpbyYVOKw68t1NklPemQoDvAI7wKqx/2cK7YMnEjZE47roaHWr09DxnAH9qr3JqjE61enof/AKgf2qvcmu65kAjeSflLwj6XwqNbfaUWweR96SPfFSreZP4y73/cKj+2D81MSBcjiQNfZUMZH9yXYxC0aA3PhPxrj0kuH5YDES2COcFSonwpnsbaCGMUpapykK773FPtp4pnHqlbnQPIGRtJEoUAbZlRYmTWVwcdp4taUbN9S2dQT1vkRdGMUn1eqeMaHvB40iXCdb0Rx2777S8ikXIkKBlJHMK+7WlkbAVA64zTpFv9a28SFWmZOHO6oECjOB2at1IQnqtzKlrsCeYGsCnCME0xdd1DirSexNN8XtwkwkSB9bTyqHJy+X+RpKPMmuznujbSzh0dIQAFOKENyOMaqPsreN2eqUrecLpIt9VJ5AcKb7obYU+FZy0iCAlCRBA4m5vr7Kku02Apo5LpTzFwrW/YYryXl4WdRkvX/wBPUeFZMNp+nbT86kdcZSQLC2hFiO4i9N0YRIiEi2h99Lpcmnez8L0riEGwUf416jdKzykON3cahpxSnFBIyxME3kchNEsVjcIsqKnnDOoHSZfIJimmP2a0l1tro3U5lhOcmUqSdSDz7KdM7uo6VwFKujCRkM6njWKcoS8Ts7Ri0DGNoNYdpSm1BT6jAEGEie0XtTrH7YwuIYCXVZFkTGVRyq7CExHxpBjZrLbHT4jMQo9VI14x7pp2jdzD9ImZUhxMokmZAkjtlJnwNE3Dz9QSafQG7p7XZZbWHVwSqR1VGREcBQjYGOQziQ4swkTeCdewCaLObHQy0suJlZeCG7mIkX8p8qe7d2Mw224U4ZZhBOdKhCTB4FU2idONU8kG3z8XoG40JHfFAxCrlTBSIISQUqvNiASD/PGm6d4cK0p5bKesodVIQQFHWSYtJJpjvHs9pGFw7iEgKXGYjj1J99GDsVkMIWMKHCUSqFBMdWZufdUy4dKVPX+hpNWrG2zN90knpkBA4ZQVeYqF7dLZcWWSejUqUyIIm5EHkZ9lTTEbJZBwkNJ+cJzdvUm/jSO2dkspw2LUG0gtlWQxcaaedXjywjLwp6inj7vkV1mvV7eh8/iH/VV/61RbSetzq9/REgjAXGrqyPZpW9czODN50/jDvMmfCBFBHUSlX6pHmDRbebEJ+UvZlAQfcBQgYpI4KP8AdV8Kmm3oDaXMr/aOFuZMQLHwt5xTzD7IU60HiBCYTynqkjreHtFPdsYAqUciHClQj1bpMk8dbxHZNN149TbTbLragEyUqBIk9qYFx2zPtpZFkSW73LwyxtvefT3NYfGlCVIeC3EGQELUZHCUOCVD3Uvg0xlDRWYv1gJBk2JmOXwpPZmEzgrKVG9jckiL8O2LUZZhIgJUB2JPwqVjvVIqWWtG/wDSKbw4ZaXCtas2aDPh/Ch2GdCFAlKVDilWhqZ7YwReRASueHVNjwOnaR3E1GPwI/P9Equ6i6qjhxFd2E8Bj8GtQCsMWzoFJVI8jl99T9OIypygmCIPPxBqrDsV8aNK8qMNYvaASE5VkDSQCfPWse0bE8lOPvZt2bb443UqryokCTcgxIN6d4JbecdIVJTzTqDwPPXlTDBOuuIl1spcTY2HWB4wOXHvrtYV9VXgk11jCbjUlqZ8k8an4XoSB/eBoBtHSKdhwKU4UQQlJnQCSeFqxreRHTulTi+iUkBAyqImBMJi3GoocK4TZCvKuzhFg+or2fGuf6RdmTxl3Qfb2sw6wGsQVJy6KSCZjTQWMWvTLa+8QLjPRBQQyQRNiq0G3AZZHjQz5C5P9Gr2fGkntmunRpfkPjVLZld0weaPdBTePbqH3Gi3ORF7iLk8u4e2iO0NvYR0HOp+6YKUlQSR3BUcajA2O/8Aml1v8C4g/wC5X5UfpU656AsyXULHbeDWw008hxXRgaCLxHO9MNt7cDjDLbSnElAIXeJsANDfQ686Zq3dxP5lXkfhW/8AZ3E/mF/un4U47KotMHtCelhpjexjI30rSytr1SIiYiRccKZ4bexnI6l9pS+lWpSkiCmCbC5BNoof/sziyf6Bf7qvhSa90MYf9wv91X/zR+kj29w/UeYK2xjG1PZ8OgtotCbSLQdKuz0RrJ2eCTq4s+2qO2ts1xhQS6IUeF5GmoIEairu9Dv9mo/aL+0a7KO7oLe3tSvt9dnpOPxJMklZMf3RVh7pBP4ODmRClJSsypINxJvUN3zQPl2J1uofYTU29H6AvZ6Uq0JUk3ix1uKT+R+pL+ZfnYfMPtlSMzbaUFkuKJbywRl0J4X7a3jGMO6EoLTS2llaVgouMqSrlM29tEFbMbMAgkBHRwVGMpixv2C+tqUVgkwnWUzlJJNyMt+djXOy6Q12bh8MUhDTbeVKRAyR1SOqesJIMG/YaTUtIOIAba+aSFJ6ovKSrreI4U62Zs8MpAkqUEpSVEm4SIEAmwubdtdvYBClFRBlQAVBICgNAocdT5miwpCaXWc2SEhUxGSBOXNExHq314Ui9iEfNlCEELcCSSiLFJMpMX0F9KdHAIK85BzZgrUxISUaaeqSIpJzBNoQLKIbIUkZiYiwiToATamFI7wzrLhOTIqL2A0JIBFtJBv2U3xD4Q8lBQlKVEQooMKJm2cWSqYsdZpXCqbbQS2FZQQAm9pIgAHQdYHupEutqXJC7kHVWUlMR1NNb/3aLCkOFYpmFEx1SArq3GYwLRME8a6wuLaWcqdYJjKR6qsp1GoNiKYIaw8EBKwFZQZz/RUVDXSDN6WSWkBLqEqObNFyfXVmVYnib0WFDl7GJSvIRACC4VfRABgz76Uw2IQucv0TBBEESARY8wQaaOuMrVKkqJKSjRUFKjBBGhHf21iFpZUpKUKixKpKibACZubW14UrCge7txTbmRzKAh3K4YiG1AFtczaSpKe/Nyp+raPRpl4xDRcUAk6AiYgnQGCNeNY+WlFWZoqKsqVSnUJVab6AqmksStlyStpxUpKD1VeqYJESLEgX7KLAI4TFJcBKZ6qikgiCCNbGhmK2uu2VBEYjoiLEqASSSnl/CimGYSmcojMoqPaTqdeykzgG5nIJz5+PrxGbvigBu1tltRQE5znSlYhJslc5SrlOU93GKR2/jVs9E4FkN58jgABPXBCCJBuF5RyOanrWBbTlyoAypCUxwA0HcOHKlnWwoQoAixg8wZHkQD4UDI7srbKy1ndKipr5p1ACQVPZiDEgcACADcL0ooztVK1NpShZDjYcCrQEn60qmZgQJ176dLwyCCChJBVmNh61r99hfsrTWGQmMqEpgZRAAgTMDsnhUsKKL9LCvx9zsI+wirP9EP8AZrf66/tGqs9Kqp2i94fYRVreiUfkxn9Zf21VrlzXovsc4cvq/uRHfRv8ef04H/xpqXejk/iCY1Cla6TANQj0gT8vfj9Hh+gnU1M/RpBwAB0zGf3U1yl8r+g//pElUtdoKNNOZ7DyiulKcj6E3mSY7IpviWAcgSlsgAxmN4/R7NK0cOpIkNtSfWuYAsRw8+6uNli+dwE5i2BlMCTraJkaT76wKd0hueUn4Ukxh7kKbaCVDgbnSxBFxSTeFIBhtjrCLEgEGTGnKPbTAeoLsiejjjBM+HsrSFOR9AmeBMR385pr8lNobZzDXs6xgj+dZrYZVMltuFWWQozB9bhQA4SpwTPRzaBJ8ZtNbbLvEtnzFNjg5IltnW+uk3i2t603hlQoZGYJmJJExHuoAJZxpIrE9lMsKynrBSG0km4TeR2+Xsp0w2lI6gABvbT2UxCa84CuskXEE6ATcHw40icQv84z7f8A6pVZUZBQDcRJBkTr4axTZDZAj5OnzTHu/mKQCqH1QSpxnsImPGVVw/iTYdK0kj1p0OoAHW/mK0WyFKCWWzedQCbQMwiunAbfNN3iZI11I011vSGJqxRgnpmbdh7P0u+tfKjGXp2886hNoAkj1jBi9zXSgQFHomkrgRJBtN5MCwrtalBM5GwZi6rRHONeEUANk42YPyluOWW/A3k2t7625iwZIxCQJtCQYmYk+HspUrci6Gb/AKXv6vdWy85E/NDrDiYgjnzJ9lIY3ViYMHEiexA/jalsNiUrX1XcwM9SO4axpx8a2p1w5cpZzQc1z4BMXj4VrDYpSlAFbRF7JJzcxEnupAUd6Uj+UXu8fYRVueisfk1nvX/mKqpPSQmdovfrf+qat/0Yj8m4fT6f+YqtkvmXovsjlHl9X9yA+kIEbQdjiE/YTUu9GAnAxE9c/YRxqMekcL+Wr6PNJCRoAJCJsTfSgGCxuLbSUoUU5RcBeXTjE3tF+yopNNNg7tNFzqY6qJZkhJtmHVJiUzOmvlW2GIz/ADESIjMDM+sNaqnC7SxRAUt19KSNUrzHxSLgfwog0p9SQoYtyCojUg2TmnWocIx5v2KUpPoWQwzEqDGUjtE31i8VicMEwpLHWB0BFu3WKrZxeKTriXYgq9b6IiT63aK0peKEziXYTEwvSRI48qn4f7vYdT7Fku4YST0GabkyNTqDJraWupBYi4OXMNeYM8PvqtcQ/iUetiHdYnPxAmDB1giu0qxJSkpxLhz2nPACr9UnN63Zxp/D/d7C8XYshbNgnoZSn1bi06+OvlXKMOOOHFjzHA2PsHlVbtLxZCYxK+toSswSOE5uw+R5Vz0uKVljEKOacpzm8TP0uw0/h/u9g8fYs1vDhSiVshJ1BkGeJmO2aeNNBIhIgcqqLA4rErcLRxDgIBPE+rcxKxW+kxRUAH1mdJVrJUL9Y8UnjR8NP5vYPF2LZxSCUkBObsmPbTRTBUoSzaACc/DsA5VVGK2jiUQVPqgkgQon1Ynj2inTTmKU0lxLy+soJgzYKMBUzpmtQ+Hz3vYPF2LMaaUnRkD+/wACTrWsNhoIPQJTAsc0mwt8KrHo8aowlwq0ghQi5ImeQIIPKKbRjDJDkwASJEgHNfTmgg0vh/u9gufYtM4ZR/8AztjjdU3PcKVcw5ypAabjiCbCdQLd16qB/wCUgFResCAbzEhJBMJMDrDWuVt4nItQekIJSYnVJSCJKQJBULTe8TS+F+72HU+xbjWFMiWWQJvBkxECOqOzyp0nDtJBASgBRki0E91Unim8QgLzuhOSLcwo5UlJCYIm3eDSKtnPk5S8JzR2AZ+jmcsesNNYovD+72Hu5O3uXklDSbgIEcoGvbXPStJvLYPekGvPm0+lZcyLWc0BViCOsJEGKYrxivrH2Vax42rTf8E3JB30irB2g6UmQTqLg2Toatv0WKnZrPYVj/yKqgnXiYkk8p4d1Xr6Ilzs1HY44P8AuJ++ujactCYppajLendHFv4pbrRYyKAyha1hQhIBsEEa0KRuFjpknDzzDip/y71lZS3SjpW4+PmxY/fV/wDFYNzdogEAtQdQHD3fV5Vqso3EFmK3O2kdVN6Ef0nAxP0eMDyra9z9o3ktmdQVg6CAbp5WrKylw4jtmsTujtFY6wbP9/T2ATSX+yO0xEBPVII+cTqNDpeO2srKOGgtnad1NqAAApgRAzptl0i1ta4RujtIBKQlEJ06yDEzzGlzasrKOHELYkrc7aeYrCUFSpBJcTJBEHXmKxrdDaqQkAIhOnXTbXjExc27ayso4aC2Y7ubtNScpS3lmYzo17OrbThWI3M2oJIKRKcv9KPVEQIiBoKyso4cQtmK3K2qTOdEyD/S8RMWCe0+Zrg7hbTMddu3/NP6X6H6av3jWVlHDQWaV6O9pEEFxqFRI6VUGIA+h2DyFYn0dbTEw8yJJJ+dXcmJJ+b1sPKtVlHDQWzhfoy2kqynmCO11w8Z06PmJro+jDaJ/wD0Na5v6Rz1ufqa9tZWUbiC2Jq9EmMMTiGLCNVmw0A6ugroeh7E8cQyPBVZWU90R2n0PYj/AIpr9xXxqw9x931YHDlla0rlxSwUggAKi1zzBvWVlN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MVFhUWGCAaGBcYGR4cGRwcHBscHRwdFxgaHCggHx0lHBocITEhJSorLy4uGB8zODMsNygtLisBCgoKDg0OGxAQGywkHyQsLCwtLCwsLywsLC8sLiwsNCwwLCwsLCwsLCwsLCwsLCwsLCwsLCwsLCwsLCwsLCwsLP/AABEIAQcAwAMBIgACEQEDEQH/xAAcAAABBAMBAAAAAAAAAAAAAAAFAwQGBwABAgj/xABMEAABAwIDBAYFBgoHCQEAAAABAgMRACEEEjEFBkFREyJhcYGRBzKhsdEUI0JSssEVJCVTYnJzkuHwMzQ1gpOz8RZDVGODoqPC0kT/xAAZAQADAQEBAAAAAAAAAAAAAAAAAQIEAwX/xAAwEQACAgEBBgQFBQEBAQAAAAAAAQIRAyEEEhMxQVEiYXGhIzKBsfAUUpHB0eHxQv/aAAwDAQACEQMRAD8AubFbTZbMOOtoMTClAGO4mkvw7hv+IZ/xE/GvOXpVKVbXxZcSVCUgQRIhtAESDabx2moO42ANBU6gexPw7hv+IZ/xE/GlPwxh/wA+z/iJ+NeOENg6AeVKpYHIeVPUD2ENr4f8+1/iJ+Nb/CrH55r99PxryAlhP1R5UslpP1R5CgD11+E2fzzf76fjWfhJn883++n415IDSfqjyroNJ5Dyo1A9bfhJn863++n41tO0Gjo63++PjXkdOGSfop8hXacMgfRT5CiwPWxxzQ1cR+8PjXScUg6LSe5QryYnDI4pT5CtnCt/UT5CiwPWgeT9YeYrrpBzHnXkkYVv6ifIVicMj6qfIUWB62zjmK3NeSg2n6o8q3A4ClbA9aTW68lhwjQnwrv5W5wcX+8fjT1A9Y1qa8oHaDwFnnR3OK+NJJ2o+mcr7wk3hxYnvg3o1A9aA1uvKrG8OLQITisQO51fxrs70Yw64zEf4q/jRqB6nrK8vvb4YyRkxWISAkCOlVwFyb3JMnxr0Xuo6peCwylqKlKZQVKJkklIkk86EwPPPpaZja2KPAqR7WkE++oI+bmrC9LhT+FcVrmzI7o6FHHnNV65cmmhCuDFPAmmmC1p+BQBzlraR7OPCsQCSDqDNu4xc0s3h1LHqdU6cP8AQVSjZEp0JJk6CfGuxTtjCCQAmYvrB8Pure0cHkylJk8QONrxzvy5VEpJSUepcFJxcug1FbAoxsjYJfaLgcCQCRETMAHWe2kdmbKL3SAKA6NM3Ezr29lTvx115FbrB9bomnYijh+nSrMBMpi4AMEgzeNe6tYbZJXh1PBQhJjLGsX1nto341dhTBtYKPbO3ZWtvpFrDSTpIkxz1EV2ndhRcCA6ggpKgoDkQIIntpPLBOrDddWR+tU7x+CLTpaJmCBIHOOHjR5e5qhq+gf3T8abyQWrYbrIsKyl8Yx0a1IJnKSJHHtFGsLuotSApbiWydEkSfG4inLJGKtsEm9CPVwhOvfRHG7LU28GswUTEFOl6c7Y2CvDpSoqCgowYBseE99/Kkpxda8w3WCEEA3AI5fxFJuRNqMt7DWthT4IIAJy3KoGvupvsrZC8QopSQI4nSnxI1dhuu6BdepNyVzs/CHmw39gV5gxmGLbikEyUkgkcYr016PlTs3Bn/kI+yKYigfTGv8AK+K/6f8AlIqEoqa+mJP5XxXej/JbqHIRVIQnMGadJxMGkFppXAM5nEjmaYrC+x2yYK/Vi3DnJH88aeIbzC5ghWURoI5ffTwYdDaCSScvEnj2DnTEqUjqgWF9AdeUg8KSyaWiJQV0+Yo/BiSAUi8GL8T91Z0AJBzdYKFzygnytXUFLYWUJzZSYIGXVInLEfS00tXOIxJyZSADBAISBBIUNRzmfKs8k0zRGSaJBuZ/U1R9ZUHsgR7KZ7ojrYj9T7zWbmbYbQ2WnDlEyCdLgAg8tPbT3p8LhkuFpeZaxETPcO6uE7UpKuZcVoh7uwtKcM3P0lKH/caUf2WlphxCfUW5IHIKgEd2tR75cj5CEBYDgVMcfXm1E3dupdwhBUEuxpIuRxFRKMrb6WUktBXfpZS0hIsCYtyGlDtxVEvqBMgNmAeHWTpRBzHMYxkJdX0axc6SDxInUGkdkOYXDv8AUdkdGQpSjYnMkiOGk+QqoySg4taktS0oC7w3xa/1x91TDePBNOBAddLYBMERfzoJtnD4VZcdS/LhuEgiJEfCiu2l4XEBIW+AEmRlKeNrzSlNPdrp5D3Xd0QNwZVnjCjHGQD8Kn+Kw7ONbSQspOoKToeUce6oPiWUJeKQr5vNAVr1edqlDWCwaVh1t8oHFIUI9t47K652tGnr6EwXMa7K2OtONyuHNkSFBXMGQknyIijO0suJwruUEkSU85QZHnBHjSJ2+0A68CCYCUJkBRCSdeUkk91cbB3oDqlBwJQEiddfYOVZ3KTe/XItx0rqLbox8mTPExfvNqcbH2UnD5gL5lGO7UDwEDwoXiMehllYQtJIdzJAInKVyRrwB9lL4XbqHHz1gEIQIM6qVqfcPOolvNNrlf8Af/SnHX6f0QzeMfjT3659wr0P6MlzsvCfs48lEfdXnneBQViXSkyCqQfAV6A9FJ/JWF7l/wCYuvTjyXoZWUb6Xv7Xxf6yP8luozgGpI749lST0s/2vjP1kf5LdBtiozKAHAk+w106EsQfwl9BrzpVDYb5Zjf32HbRk7LJQZEGbX4UIx7Rz5dTwpJ3oRY6XiM6UoIOscLGbHu4Hvp/lygZuCY7jJuewDhSOz2wglK4Jy9fs5J7+fcK6Y2jNiCoGwURccp5i0TQ4p+ESk094XUgBN1ZuIE2vFyfDTtpZwt9W8QkkzryE8OJ8qJDCgARNiJH8O+o9jA3K23jC81lXgDhmgaHXxrPODc6bNOOaULSuxk6pJcUUCE6CeMT91vCsithEW0jlp4VsJrvyRBkU52dgi84ltJAUrSZiwmLA0iBRfdMfjbXefsmpm6i2gQx2psxbCwhyJIkEXB7iRwNLI2G4WOnBTkvaTmsSDaI4c6sHbeyk4hsoNlC6Vcj8DxoMjDqRs1SFpIUnOCD+sr2dtZv1DcV3suMbdADZ+67rzaXEKbAVoCSDYkX6vMV3i91Hm0KWpTcJEkAmfCU1LN2Wz8ibjXKr7SqjW0XsalCukSQ3oSQND40uLkcmlRSiq1EMNum84hK0qbhQChJM359WtYrdF5tCllTcIBJgmYAm3VqZbGQTgmo9bohHfFqiW0cRjg0rpUqSgiCTHG0WPGiOXJKVKuYt1VbEcHum84hK0qbhQm5M+PVpPEbrYhrrEJUkAzlJMWOoIB8qmmw1Rgkkahskd4TQrczbi31KQ5BIAIOnP4VKz5Kb6IpwVtIhLOHU4sIQCpStAP50o2dzMRE/NzyzH4RUn2fsxDWNeKRAUkKSOWYnMB2Smme8OJxTLvSJGZns4c83Ecb6Vb2iUpVCvqSoLqyEYzCLaWUOJKVDgfeOyvQPokVOy2OwuD/AMi6oHaGIU64pxVyoz8AO4RV8+h0/kxvsW59s1qTelnMpL0qGdrYz9on/KbFCd3lw54E+Qop6TTO1cb+1/8ARNMNjNAJUT6yh1e64JB76voRJ0HFrKkwTElMQRMdvKmzuIbSYTbt1UY7aQbxJKVBI6w1HMcx8KHrIKM1jCoPO9wfOR5UkqOfM1ipCliTBUfG51pdhZSptSdBlzWtM379Yps8+pQEkkaAm/tojhUy0kReVIntPWT7UkU26KStErxQCL/WEjvHD2Go5thiFpd1KpUQezUfd4UUwWOC2U5jdOs8O3yoXtXE/ONg+qnXx1M+NRkk95UPFHwuxqnCk9ZA6hBMfV7O3jpwFcFMGP58KcPI6JLiJ04d4kffTQvibkCw95P30001ZWqdCkUY3VH4213n7KqDoWDoQe6imwMSlvENrUYSCZPgR99Rk+VlrmTVzaQbxXRqsFgEHt/mKW3m/qzv6p91Q7enFpceC21SI4cDNE3NuIcwSkLUA5lIjnGnnXncNpKS6mnRy9KDO65jBNniEq9ilVFtrbyqeQptSAAeM8Qe6jG7m3WUYZttagCmQR3qJ9xrp7EbPIMIazEGDlGtUqjNuSfPzIipVoFNirjBNnk2PZUM2rvMt9pTakABUXm9iDy5ipFsjbzCcM2ha7hASoe8Ui9i9nhJyttTBjqDWLe2nGlO2nzCmo0ghu6JwSf1CP8AtqK+j5ol0ngE3PnRrdvbzDeGbbcWMwSJHgNaVTt7BsghlKRP0UCJ74qU3Uo09X/ZTXi3gfvRtUs4xCk3hAChzBJPnRzY+3G8RYWVF0mo3srazCy6cSJU6ZMiUxwA5QI5URw+LwGHJW2esRzKj3C9qc4qqp2vcS5d19iO724RLeKUECAQFQNBOsdkifGri9Dn9mo/aOfaqjtqY9T7qnFWnQcgLAeVXb6GFzs7ueWPcfvrfBNJWcGUl6R1ztTG9jxHkBTXCIIaTlUOtpf6UnXlOk91OPSIn8qYz9sqhSUENi9jeK7Lkc5IcYSc8iQpJEjsm/lanmGwiTmP1ypIHcZHuil9kpCwFq9dNiofSSRELHdaaRW2G0mFSSrMnsAOvjbyotXRDTo0pwFrIEAdoF/5I412w2egWeRCwe1Ov3+dP2cqkq05+BGb2T7K4wOMzNqaIGhvEai1Keq1FB66COHTeR6qvvHwNbXhpJHAIME11spwFACjp23t/CB4V1tVz8XcI+kLHuIH3moqy7qRH9obUUtRynkCriYEeAofM1qlGWiowlKlHkkEn2VeiRfM7wzSlKAQCVHSP4VI2tnLbC+kJsRkkHrTrfS33Gkt1XgcTK+pCTOUctc3Gfvo864lbSkCZEr7ABe54cu01jy5pKajWmlm7DgxvG5N6619AJFHNm7qrebS4laUhU2IMiCRw7qCxRvdV5XyhpOY5ZNpt6p4V0yOSjcTIq6imM3PW22tZdSQhJMAHhypond5Zw3ynOnLlJiDNjEcqf77rUMRAUoAoFgTHHhR/ZIb/B6OlHzeQ5u7Oa4cWagpN8ynFXRENj7vLxDalpWlISYgzwAPDvodgsGp5aW06qMSdB31Y+xzh+ic+TCEyc2uuXt7KAbg4GczxE5RCe+L0fqHUn/A4w11I5tzYS8MtKVKCs4kKExYwRfiLedGcNuQ6Sk9K35GpLt/ZqsRhTKcrqeukTMEagEcxI74oL6OsQpRcKlqVGUjMSeJ591J55uG8unMagtUwTtndhbDZcUtJEgQAZv30A6Oi+8LyziHgVKKelVAkwOsYtQwqrVj3q8RyddBHJV3+hI/iLg5Pq+w2fvqkVmrv9CX9Rc/bq+w3V9RFQ7/ACAdo4v9sv30NZbT1WlkpJTryM6d8US37P5Rxn7dfvpjhiTBC0mbqUoCJ4wIn+NWiJiwR0RSpJGUiD3jWe+x8a0w3mUuR1ioiOAufYKdrSsjqhChxSZBnsBt5xTbHvw4oBIEgEnlmF5BuDM2muUZxc9DpPHNY9e442U4AqCAYmI8f9KTwaT8pVAhJBGlha0+NDnHAlQKJtqTxrG3FFwFMlU8LmurdqjhFeKx3s8hLqwSOqTrxg05xuKSSQo50xEcCDqAP50rSNlHMpalZcwNokwdZ4A07baAJPrDgn6Ke60nvPM6VzlkjFanRY3KXhIni8FGYiAAYiZPZwo/sFCmWXZ6qjCpBggaai4gx50u/hUqObIJ15TQsY1xwyhAPRgqWnmNCI5cfDsrjLJxI0jVji8c0xba+KUh8uk53FJhStAowAVEDiYmpDsJsrwylpkkjMtAGqgqBI4iCB4nmaCY5YxSAsZQvMZQk6SeANyIqS7tJCUlHDKlA5dbXt1g2vWbaE1iWmq5/Q0bNOMsjXTWgDimChUERacsyUz9ExxFL7HxnQupcInLw7wR99IPAZjFhJgdk1yQQJIgdtvKdfCtijcaZhk0pWENvbSGIcC8uWExHnTkbcAwnyfIdIzTzVm0qPKxA7x2X98UgcYeCTS4MaUew958yS7E26MO0tGQqKyTM9kVjO8Jaw4ZZTlVaV2PfbtqOJUo6wPf5UqpcC9S8EW7YKbSpEk2bvi43PSguTpoIpHZO3kMuuuJaOVwyEg6XJPtNRtRnSPGthZFH6eGvmPisIbSVncW4BZaiqOUmfvpgaXaxANjSD45V1WmhzEHTV3ehD+oLPN9X2EVRr6qvX0Ij8nH9sv3JqkBT2/B/KOM/br+1QBarIPACPafuqQb6J/KOM/br+0aA9ApSsgEyRHj/pVITDGG2hoEDrdl/Omu1QtLmc5kFYk3vIsfCwPjXTkoVkRYJGo+keJomMF0qcrllBRAOhkAE9hkf61zfhldFwqUWm/MC4YlxQC1QPpKjQeF5Ogo+VD/AHcpTwFkz32Ptofs/DKS4cwBQEylQtJki4+sdDyA7aIqJOvly7q55szjoiseBPVke2nIlQdVmBukm47hlFcN7YcGtzHLs1761t5QLtuAg0aRsBTuFZU0cyr5CQAZAKlNm94AKhP1SOIolOKjHf6lxxybe50BjW2DlIjrk2PATRPdkFtt9xAKlrHRsCOspcTp2Az4V1u9sJp9CV6FDpDiJvlKbR2BQjxo31MKpKUZnHHCUIQPWvlgJOiZOafCs+bJDXHBa9vz8o1YMM6WWTpd+359xVvZ6G8M0lKEKKUjpFEBRzkwoA8gq3j2U3xLKmHylBSlQCVJ6osVJComLG/Gjm08WMJg1CElcBMj1c4VmWR2FawO4CoWnFLX11qKlKuonjPwrhjTdyXLXn1Z1uluPn9jTiXgFQQFk2MX8zoT2edI4PYWIcXwSoXUpRBieB7b6VI0NQlTubKUoBBIJvCfuNO92URh0niVKJPMlRvXbNtcoQuPkTs+wwlOpefsMGN1EAQta1HjEAeFpp2zu5h03DfmTRmKUYAuSJsR415ktqyvXeZ662XBFfKvz1BZ2Oz+bHtrPwKyf92Pb8aMYdMlIOlb2liEtPoKSMs2OsdscpMRUxy5ZOk2RPgxdOK/hABewGT9CO4mmeK3bbAKkuFAF+tBHnapdiEglZNssZRwINrEdkGahW9mIlaGwCcolXWhJB00vPbXfZ8mWc91SZw2mOCOJzcF9vsBX8qZGYLHMAx7YpqsiJBty4/z/M0pi2AAnKSQoT1tUwSCDFiZGtd4PBJUFCYUEEzOscIr273VqeBW89EDs01fnoV/s7/rL+6qIZw9jB0MVe3oV/s8jk8v3JP31S5klS75D8fxf7df2jQvDkggix+F6Pb24ecdij/z1/aNAEYtIURl9UE30mLCOJNCE+Q+wraBl1MhSYI5knXTWPOscVLajJKxcXt1OsPHLb+7QZjaZUT0hMG4IHqHsHKw8geFLNbSm5gX0FpPd5+Zq56o5wVStj8PJKgZ1lQ7lXNuyYp1nzJOUx2nSooo3MaTbu4VKtgbtrfbUp5S0IAkDQQNSZ0HKsWeMILfk6PQwb83uRRHNoQpyGxPDtUeffVv7vYEM4XDN/SU+kQePVUVx4FVQvY/yFp7qFTixxUQEiOIJAHkDUuwOLLjpeB6jSMjKYhOdXrKTzhNs36ZrDt05TUYpNJa69exqw4d26abbrToRbZuFUnGvgdULkpMakZcwHn7KlOH2W20ekBUt8iAokfNo45QkQCqe+KXwmEBUIbzQZ0mJ1I5Gu8QRn6FF1aqi8cAnvrPPaHNpp9Kf+m/gQi92Xe/+ATe91KMMZTJX1EeMKWrwAEd4qIocsLARbvt76k2/WNS4600lQIZRBjTMYzX5gAVHOiIEEQZ9nCtuzL4S3ubPPyycsjYbxTh6LKDYoOaTawav7TRnYOHjDt3nqyPG/31H9sq+atr0fndqpPsJv8AFmf1B7q47XpiXr/Rq2SXxX6f2LqAHHvrttUCeVCcXt9htwtqVcCVHgDIETzv4Ui1vO2onIlxWW8pE6XsDc2rMtnySS8L9TVLacabTkgziSMtjewy9+vlbzoFi3ygJSU9XKRAHX43USfPurpjerDk5ilwaKMp9tjMRxp+1jWniSlSVZpnnB43vE/fXaEJY9HFpHCUoT1jJN/nQZPYxwJ45YEzeAALybjsFR7aLpzlRkkpSYN4tp4VN8MyltJRGpiSZgWsOzNUT23PTqIgjKmeUkQbeflWnZl4rr6mXbH4Kvk+X9gJ42T3H7Sq4bZBBVPqxHGbxS70BXWEg63jieMVw20AHDBBGWJ4ST52r0W9Dyoq3XqNmFWPeavT0Lf1BX7ZXuTVFM+r4mr29C/9nn9sr3JqupJBd48NOMxJ/wCcv7RqA7XYKXCe3+A9lWjvE1GKfPN1X2jVe7xqulMa9b2ZfuqU3YMHI2aVMhxAkhWVQGozQE27/fT/AA26rpXlchtIElZII8L61M9y9gNlpUK660ixuCUmTHvprvU6WCCU5v0ZgaDU9gJ8e6scNq4mWWKL5G/Jghjxqclb00v88hhhcDgsLCnHA4sXHE/3Ui3ia0/vkFEpSgoa5G5UeBUR7qj+NhSE5bpTITzAN8qu4zB4zTIMkiQLV1Wywb3ptt+Zze2zSrGlFeQQx2MbccCsoB5xYdpH0j5VPNgEdEBCwdVKVmuTqQVgE+UVWrRKSFCxBkHtFS3Y2dY6TE4k9GSB0cglRmwKeHhrUbXivHS5I67Fn3cjk1bfoTYbcQhBQydBLjn0RzGbQRQPeI4hpsLRCWnLFSfXzXspWokWpjvHjHXJwzIShKQFrvcwbJMWGkxUg2RivlWE6J75vphINiJtChfS0xrrXlxw8BKdaN69XXc2ynxHKEeffuQdDQjt/ma7WJieAjwAgDwo0/u8ppRS4uSPqjUcDJ+FdJweUK6NIzAWJufbpXpxW8rT0MTyxWgJ3iVDaEzHVn7Hwp8/tVSGG0AFClpyi1wLAEzASSToT2kjSmjyZezKnPHUSRmywJK1AWtaBoTrpQXG4wrVAV6s9ZX0ra3mCR7TrpHfgKSVrRGZ7TJOTi+Y1ViMqiFoBKZFlReRe09uhvm1sKwryhCYyaZ1IXdQOhHAEJJBvrrWk4YqISeqoQLAaayTI0FdOYBSSUxJiRyjnWjdM9nOROZUKAKZIJHC0AZAetw5dtPg+FNhpCSF5plJhIsBY8BYnhBVSWzdlreWlpsZlHTkNJJPACNTyo5iGG2x0TY6RIMqdAAK1RcJMz0YOg461ynJXu9Soto6wW0HEoMhxZ4qIgQPqz/N6aPYkrcKtLD7xXLzqjqFn+8fjSLYMkjqntrjDCoy3tDTl2jfgo6nKtTSOWxMmSR3EDn7K7g3nX/WtJFq7GZMYNC3nV7+hn+oH9sr3JqjV2NXr6HkxgT+1V9lNUuYgHvGz8+7a/SK95qtt52oKeaVqT4GFD3mrQ3nV+Mux9Y+4VB97sNfT1gL/pCZ9kedRyYx/uTjcqARrlgdh9WfaKV3oxCUqRmTnls5hxg2JH6WUnzoRuUJnWE3V33yhI9pnkK1vl89iW0EkFKCTzuqIHbavPjBLbG15nqZGnsav09yLY/DdGshJlBuk808KbRRbE4BQUUSMpujkTGk8DQtSYMHUcK9aLs8kdNYMlGYuISntVc9gSmTXbO0S2B0SQhUXX6yyewqsnwFM0Dn/GlG2SoKOgSJPnAHfU0upSk1yCGygrpoQsgqEzxPGFTPdRo4s4VyDn+TqupIF0K1BQe+LTGtONyMKICuhcUoyc4gpCRIJPEA6cZymjitm50KUqENx/SLMAdx490GseWcHJp9Pz+TVi3oRUk/z/GBXd6w5mSYypAyrvJ8DprcDtpkxtvEBwEKcEaHQ30sbedPVuMtElhsLX+dWnThLbY0HafOumwnP864QFqGaLnMhGY663t41MccIr5dPMJ5ck3W9r5BJTyXgVrYQpxAykqshRJ16kpCgCDxkXFAtp7GzpUUobQtHWGRSujWJEp+cCcq9ItCudTjdFRWvMQEktJJSkQkkSApQ+vkKZ7qLbXcdShw9E2psJNyozEcssTXOGZ43TXuLJFN0mUurAu5f6F1JmRDZgdom3AcaebJ2apwwVQoesVKkC8aJJJMQAkXsKm27myMG+Sl1hCnBcST1h2pBiR3aRS+3nBhEtssoCUyFkx6xCpAkcP4VqntDvcS1M6herA70NtFnDMrSlX9K4pJ6RzsMWSj9EeNC1YVf1FX/RPCrG3d2srEIWpSUgpVHVnSJvNA9lbdViMU0FJSnJnjLPEcZ7qzrJON6LzOijF6akRVgXNejXA/RPwpibGIKpNoImZ4z91XAXXuniEdDl1vnnziJqJ4nBIe2nCAMqACuNMw1+7yqo7S9bXJBw02kQnGYdaSM7ZROgIPDtOtIuCBVpbyYVOKw68t1NklPemQoDvAI7wKqx/2cK7YMnEjZE47roaHWr09DxnAH9qr3JqjE61enof/AKgf2qvcmu65kAjeSflLwj6XwqNbfaUWweR96SPfFSreZP4y73/cKj+2D81MSBcjiQNfZUMZH9yXYxC0aA3PhPxrj0kuH5YDES2COcFSonwpnsbaCGMUpapykK773FPtp4pnHqlbnQPIGRtJEoUAbZlRYmTWVwcdp4taUbN9S2dQT1vkRdGMUn1eqeMaHvB40iXCdb0Rx2777S8ikXIkKBlJHMK+7WlkbAVA64zTpFv9a28SFWmZOHO6oECjOB2at1IQnqtzKlrsCeYGsCnCME0xdd1DirSexNN8XtwkwkSB9bTyqHJy+X+RpKPMmuznujbSzh0dIQAFOKENyOMaqPsreN2eqUrecLpIt9VJ5AcKb7obYU+FZy0iCAlCRBA4m5vr7Kku02Apo5LpTzFwrW/YYryXl4WdRkvX/wBPUeFZMNp+nbT86kdcZSQLC2hFiO4i9N0YRIiEi2h99Lpcmnez8L0riEGwUf416jdKzykON3cahpxSnFBIyxME3kchNEsVjcIsqKnnDOoHSZfIJimmP2a0l1tro3U5lhOcmUqSdSDz7KdM7uo6VwFKujCRkM6njWKcoS8Ts7Ri0DGNoNYdpSm1BT6jAEGEie0XtTrH7YwuIYCXVZFkTGVRyq7CExHxpBjZrLbHT4jMQo9VI14x7pp2jdzD9ImZUhxMokmZAkjtlJnwNE3Dz9QSafQG7p7XZZbWHVwSqR1VGREcBQjYGOQziQ4swkTeCdewCaLObHQy0suJlZeCG7mIkX8p8qe7d2Mw224U4ZZhBOdKhCTB4FU2idONU8kG3z8XoG40JHfFAxCrlTBSIISQUqvNiASD/PGm6d4cK0p5bKesodVIQQFHWSYtJJpjvHs9pGFw7iEgKXGYjj1J99GDsVkMIWMKHCUSqFBMdWZufdUy4dKVPX+hpNWrG2zN90knpkBA4ZQVeYqF7dLZcWWSejUqUyIIm5EHkZ9lTTEbJZBwkNJ+cJzdvUm/jSO2dkspw2LUG0gtlWQxcaaedXjywjLwp6inj7vkV1mvV7eh8/iH/VV/61RbSetzq9/REgjAXGrqyPZpW9czODN50/jDvMmfCBFBHUSlX6pHmDRbebEJ+UvZlAQfcBQgYpI4KP8AdV8Kmm3oDaXMr/aOFuZMQLHwt5xTzD7IU60HiBCYTynqkjreHtFPdsYAqUciHClQj1bpMk8dbxHZNN149TbTbLragEyUqBIk9qYFx2zPtpZFkSW73LwyxtvefT3NYfGlCVIeC3EGQELUZHCUOCVD3Uvg0xlDRWYv1gJBk2JmOXwpPZmEzgrKVG9jckiL8O2LUZZhIgJUB2JPwqVjvVIqWWtG/wDSKbw4ZaXCtas2aDPh/Ch2GdCFAlKVDilWhqZ7YwReRASueHVNjwOnaR3E1GPwI/P9Equ6i6qjhxFd2E8Bj8GtQCsMWzoFJVI8jl99T9OIypygmCIPPxBqrDsV8aNK8qMNYvaASE5VkDSQCfPWse0bE8lOPvZt2bb443UqryokCTcgxIN6d4JbecdIVJTzTqDwPPXlTDBOuuIl1spcTY2HWB4wOXHvrtYV9VXgk11jCbjUlqZ8k8an4XoSB/eBoBtHSKdhwKU4UQQlJnQCSeFqxreRHTulTi+iUkBAyqImBMJi3GoocK4TZCvKuzhFg+or2fGuf6RdmTxl3Qfb2sw6wGsQVJy6KSCZjTQWMWvTLa+8QLjPRBQQyQRNiq0G3AZZHjQz5C5P9Gr2fGkntmunRpfkPjVLZld0weaPdBTePbqH3Gi3ORF7iLk8u4e2iO0NvYR0HOp+6YKUlQSR3BUcajA2O/8Aml1v8C4g/wC5X5UfpU656AsyXULHbeDWw008hxXRgaCLxHO9MNt7cDjDLbSnElAIXeJsANDfQ686Zq3dxP5lXkfhW/8AZ3E/mF/un4U47KotMHtCelhpjexjI30rSytr1SIiYiRccKZ4bexnI6l9pS+lWpSkiCmCbC5BNoof/sziyf6Bf7qvhSa90MYf9wv91X/zR+kj29w/UeYK2xjG1PZ8OgtotCbSLQdKuz0RrJ2eCTq4s+2qO2ts1xhQS6IUeF5GmoIEairu9Dv9mo/aL+0a7KO7oLe3tSvt9dnpOPxJMklZMf3RVh7pBP4ODmRClJSsypINxJvUN3zQPl2J1uofYTU29H6AvZ6Uq0JUk3ix1uKT+R+pL+ZfnYfMPtlSMzbaUFkuKJbywRl0J4X7a3jGMO6EoLTS2llaVgouMqSrlM29tEFbMbMAgkBHRwVGMpixv2C+tqUVgkwnWUzlJJNyMt+djXOy6Q12bh8MUhDTbeVKRAyR1SOqesJIMG/YaTUtIOIAba+aSFJ6ovKSrreI4U62Zs8MpAkqUEpSVEm4SIEAmwubdtdvYBClFRBlQAVBICgNAocdT5miwpCaXWc2SEhUxGSBOXNExHq314Ui9iEfNlCEELcCSSiLFJMpMX0F9KdHAIK85BzZgrUxISUaaeqSIpJzBNoQLKIbIUkZiYiwiToATamFI7wzrLhOTIqL2A0JIBFtJBv2U3xD4Q8lBQlKVEQooMKJm2cWSqYsdZpXCqbbQS2FZQQAm9pIgAHQdYHupEutqXJC7kHVWUlMR1NNb/3aLCkOFYpmFEx1SArq3GYwLRME8a6wuLaWcqdYJjKR6qsp1GoNiKYIaw8EBKwFZQZz/RUVDXSDN6WSWkBLqEqObNFyfXVmVYnib0WFDl7GJSvIRACC4VfRABgz76Uw2IQucv0TBBEESARY8wQaaOuMrVKkqJKSjRUFKjBBGhHf21iFpZUpKUKixKpKibACZubW14UrCge7txTbmRzKAh3K4YiG1AFtczaSpKe/Nyp+raPRpl4xDRcUAk6AiYgnQGCNeNY+WlFWZoqKsqVSnUJVab6AqmksStlyStpxUpKD1VeqYJESLEgX7KLAI4TFJcBKZ6qikgiCCNbGhmK2uu2VBEYjoiLEqASSSnl/CimGYSmcojMoqPaTqdeykzgG5nIJz5+PrxGbvigBu1tltRQE5znSlYhJslc5SrlOU93GKR2/jVs9E4FkN58jgABPXBCCJBuF5RyOanrWBbTlyoAypCUxwA0HcOHKlnWwoQoAixg8wZHkQD4UDI7srbKy1ndKipr5p1ACQVPZiDEgcACADcL0ooztVK1NpShZDjYcCrQEn60qmZgQJ176dLwyCCChJBVmNh61r99hfsrTWGQmMqEpgZRAAgTMDsnhUsKKL9LCvx9zsI+wirP9EP8AZrf66/tGqs9Kqp2i94fYRVreiUfkxn9Zf21VrlzXovsc4cvq/uRHfRv8ef04H/xpqXejk/iCY1Cla6TANQj0gT8vfj9Hh+gnU1M/RpBwAB0zGf3U1yl8r+g//pElUtdoKNNOZ7DyiulKcj6E3mSY7IpviWAcgSlsgAxmN4/R7NK0cOpIkNtSfWuYAsRw8+6uNli+dwE5i2BlMCTraJkaT76wKd0hueUn4Ukxh7kKbaCVDgbnSxBFxSTeFIBhtjrCLEgEGTGnKPbTAeoLsiejjjBM+HsrSFOR9AmeBMR385pr8lNobZzDXs6xgj+dZrYZVMltuFWWQozB9bhQA4SpwTPRzaBJ8ZtNbbLvEtnzFNjg5IltnW+uk3i2t603hlQoZGYJmJJExHuoAJZxpIrE9lMsKynrBSG0km4TeR2+Xsp0w2lI6gABvbT2UxCa84CuskXEE6ATcHw40icQv84z7f8A6pVZUZBQDcRJBkTr4axTZDZAj5OnzTHu/mKQCqH1QSpxnsImPGVVw/iTYdK0kj1p0OoAHW/mK0WyFKCWWzedQCbQMwiunAbfNN3iZI11I011vSGJqxRgnpmbdh7P0u+tfKjGXp2886hNoAkj1jBi9zXSgQFHomkrgRJBtN5MCwrtalBM5GwZi6rRHONeEUANk42YPyluOWW/A3k2t7625iwZIxCQJtCQYmYk+HspUrci6Gb/AKXv6vdWy85E/NDrDiYgjnzJ9lIY3ViYMHEiexA/jalsNiUrX1XcwM9SO4axpx8a2p1w5cpZzQc1z4BMXj4VrDYpSlAFbRF7JJzcxEnupAUd6Uj+UXu8fYRVueisfk1nvX/mKqpPSQmdovfrf+qat/0Yj8m4fT6f+YqtkvmXovsjlHl9X9yA+kIEbQdjiE/YTUu9GAnAxE9c/YRxqMekcL+Wr6PNJCRoAJCJsTfSgGCxuLbSUoUU5RcBeXTjE3tF+yopNNNg7tNFzqY6qJZkhJtmHVJiUzOmvlW2GIz/ADESIjMDM+sNaqnC7SxRAUt19KSNUrzHxSLgfwog0p9SQoYtyCojUg2TmnWocIx5v2KUpPoWQwzEqDGUjtE31i8VicMEwpLHWB0BFu3WKrZxeKTriXYgq9b6IiT63aK0peKEziXYTEwvSRI48qn4f7vYdT7Fku4YST0GabkyNTqDJraWupBYi4OXMNeYM8PvqtcQ/iUetiHdYnPxAmDB1giu0qxJSkpxLhz2nPACr9UnN63Zxp/D/d7C8XYshbNgnoZSn1bi06+OvlXKMOOOHFjzHA2PsHlVbtLxZCYxK+toSswSOE5uw+R5Vz0uKVljEKOacpzm8TP0uw0/h/u9g8fYs1vDhSiVshJ1BkGeJmO2aeNNBIhIgcqqLA4rErcLRxDgIBPE+rcxKxW+kxRUAH1mdJVrJUL9Y8UnjR8NP5vYPF2LZxSCUkBObsmPbTRTBUoSzaACc/DsA5VVGK2jiUQVPqgkgQon1Ynj2inTTmKU0lxLy+soJgzYKMBUzpmtQ+Hz3vYPF2LMaaUnRkD+/wACTrWsNhoIPQJTAsc0mwt8KrHo8aowlwq0ghQi5ImeQIIPKKbRjDJDkwASJEgHNfTmgg0vh/u9gufYtM4ZR/8AztjjdU3PcKVcw5ypAabjiCbCdQLd16qB/wCUgFResCAbzEhJBMJMDrDWuVt4nItQekIJSYnVJSCJKQJBULTe8TS+F+72HU+xbjWFMiWWQJvBkxECOqOzyp0nDtJBASgBRki0E91Unim8QgLzuhOSLcwo5UlJCYIm3eDSKtnPk5S8JzR2AZ+jmcsesNNYovD+72Hu5O3uXklDSbgIEcoGvbXPStJvLYPekGvPm0+lZcyLWc0BViCOsJEGKYrxivrH2Vax42rTf8E3JB30irB2g6UmQTqLg2Toatv0WKnZrPYVj/yKqgnXiYkk8p4d1Xr6Ilzs1HY44P8AuJ++ujactCYppajLendHFv4pbrRYyKAyha1hQhIBsEEa0KRuFjpknDzzDip/y71lZS3SjpW4+PmxY/fV/wDFYNzdogEAtQdQHD3fV5Vqso3EFmK3O2kdVN6Ef0nAxP0eMDyra9z9o3ktmdQVg6CAbp5WrKylw4jtmsTujtFY6wbP9/T2ATSX+yO0xEBPVII+cTqNDpeO2srKOGgtnad1NqAAApgRAzptl0i1ta4RujtIBKQlEJ06yDEzzGlzasrKOHELYkrc7aeYrCUFSpBJcTJBEHXmKxrdDaqQkAIhOnXTbXjExc27ayso4aC2Y7ubtNScpS3lmYzo17OrbThWI3M2oJIKRKcv9KPVEQIiBoKyso4cQtmK3K2qTOdEyD/S8RMWCe0+Zrg7hbTMddu3/NP6X6H6av3jWVlHDQWaV6O9pEEFxqFRI6VUGIA+h2DyFYn0dbTEw8yJJJ+dXcmJJ+b1sPKtVlHDQWzhfoy2kqynmCO11w8Z06PmJro+jDaJ/wD0Na5v6Rz1ufqa9tZWUbiC2Jq9EmMMTiGLCNVmw0A6ugroeh7E8cQyPBVZWU90R2n0PYj/AIpr9xXxqw9x931YHDlla0rlxSwUggAKi1zzBvWVlN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MVFhUWGCAaGBcYGR4cGRwcHBscHRwdFxgaHCggHx0lHBocITEhJSorLy4uGB8zODMsNygtLisBCgoKDg0OGxAQGywkHyQsLCwtLCwsLywsLC8sLiwsNCwwLCwsLCwsLCwsLCwsLCwsLCwsLCwsLCwsLCwsLCwsLP/AABEIAQcAwAMBIgACEQEDEQH/xAAcAAABBAMBAAAAAAAAAAAAAAAFAwQGBwABAgj/xABMEAABAwIDBAYFBgoHCQEAAAABAgMRACEEEjEFBkFREyJhcYGRBzKhsdEUI0JSssEVJCVTYnJzkuHwMzQ1gpOz8RZDVGODoqPC0kT/xAAZAQADAQEBAAAAAAAAAAAAAAAAAQIEAwX/xAAwEQACAgEBBgQFBQEBAQAAAAAAAQIRAyEEEhMxQVEiYXGhIzKBsfAUUpHB0eHxQv/aAAwDAQACEQMRAD8AubFbTZbMOOtoMTClAGO4mkvw7hv+IZ/xE/GvOXpVKVbXxZcSVCUgQRIhtAESDabx2moO42ANBU6gexPw7hv+IZ/xE/GlPwxh/wA+z/iJ+NeOENg6AeVKpYHIeVPUD2ENr4f8+1/iJ+Nb/CrH55r99PxryAlhP1R5UslpP1R5CgD11+E2fzzf76fjWfhJn883++n415IDSfqjyroNJ5Dyo1A9bfhJn863++n41tO0Gjo63++PjXkdOGSfop8hXacMgfRT5CiwPWxxzQ1cR+8PjXScUg6LSe5QryYnDI4pT5CtnCt/UT5CiwPWgeT9YeYrrpBzHnXkkYVv6ifIVicMj6qfIUWB62zjmK3NeSg2n6o8q3A4ClbA9aTW68lhwjQnwrv5W5wcX+8fjT1A9Y1qa8oHaDwFnnR3OK+NJJ2o+mcr7wk3hxYnvg3o1A9aA1uvKrG8OLQITisQO51fxrs70Yw64zEf4q/jRqB6nrK8vvb4YyRkxWISAkCOlVwFyb3JMnxr0Xuo6peCwylqKlKZQVKJkklIkk86EwPPPpaZja2KPAqR7WkE++oI+bmrC9LhT+FcVrmzI7o6FHHnNV65cmmhCuDFPAmmmC1p+BQBzlraR7OPCsQCSDqDNu4xc0s3h1LHqdU6cP8AQVSjZEp0JJk6CfGuxTtjCCQAmYvrB8Pure0cHkylJk8QONrxzvy5VEpJSUepcFJxcug1FbAoxsjYJfaLgcCQCRETMAHWe2kdmbKL3SAKA6NM3Ezr29lTvx115FbrB9bomnYijh+nSrMBMpi4AMEgzeNe6tYbZJXh1PBQhJjLGsX1nto341dhTBtYKPbO3ZWtvpFrDSTpIkxz1EV2ndhRcCA6ggpKgoDkQIIntpPLBOrDddWR+tU7x+CLTpaJmCBIHOOHjR5e5qhq+gf3T8abyQWrYbrIsKyl8Yx0a1IJnKSJHHtFGsLuotSApbiWydEkSfG4inLJGKtsEm9CPVwhOvfRHG7LU28GswUTEFOl6c7Y2CvDpSoqCgowYBseE99/Kkpxda8w3WCEEA3AI5fxFJuRNqMt7DWthT4IIAJy3KoGvupvsrZC8QopSQI4nSnxI1dhuu6BdepNyVzs/CHmw39gV5gxmGLbikEyUkgkcYr016PlTs3Bn/kI+yKYigfTGv8AK+K/6f8AlIqEoqa+mJP5XxXej/JbqHIRVIQnMGadJxMGkFppXAM5nEjmaYrC+x2yYK/Vi3DnJH88aeIbzC5ghWURoI5ffTwYdDaCSScvEnj2DnTEqUjqgWF9AdeUg8KSyaWiJQV0+Yo/BiSAUi8GL8T91Z0AJBzdYKFzygnytXUFLYWUJzZSYIGXVInLEfS00tXOIxJyZSADBAISBBIUNRzmfKs8k0zRGSaJBuZ/U1R9ZUHsgR7KZ7ojrYj9T7zWbmbYbQ2WnDlEyCdLgAg8tPbT3p8LhkuFpeZaxETPcO6uE7UpKuZcVoh7uwtKcM3P0lKH/caUf2WlphxCfUW5IHIKgEd2tR75cj5CEBYDgVMcfXm1E3dupdwhBUEuxpIuRxFRKMrb6WUktBXfpZS0hIsCYtyGlDtxVEvqBMgNmAeHWTpRBzHMYxkJdX0axc6SDxInUGkdkOYXDv8AUdkdGQpSjYnMkiOGk+QqoySg4taktS0oC7w3xa/1x91TDePBNOBAddLYBMERfzoJtnD4VZcdS/LhuEgiJEfCiu2l4XEBIW+AEmRlKeNrzSlNPdrp5D3Xd0QNwZVnjCjHGQD8Kn+Kw7ONbSQspOoKToeUce6oPiWUJeKQr5vNAVr1edqlDWCwaVh1t8oHFIUI9t47K652tGnr6EwXMa7K2OtONyuHNkSFBXMGQknyIijO0suJwruUEkSU85QZHnBHjSJ2+0A68CCYCUJkBRCSdeUkk91cbB3oDqlBwJQEiddfYOVZ3KTe/XItx0rqLbox8mTPExfvNqcbH2UnD5gL5lGO7UDwEDwoXiMehllYQtJIdzJAInKVyRrwB9lL4XbqHHz1gEIQIM6qVqfcPOolvNNrlf8Af/SnHX6f0QzeMfjT3659wr0P6MlzsvCfs48lEfdXnneBQViXSkyCqQfAV6A9FJ/JWF7l/wCYuvTjyXoZWUb6Xv7Xxf6yP8luozgGpI749lST0s/2vjP1kf5LdBtiozKAHAk+w106EsQfwl9BrzpVDYb5Zjf32HbRk7LJQZEGbX4UIx7Rz5dTwpJ3oRY6XiM6UoIOscLGbHu4Hvp/lygZuCY7jJuewDhSOz2wglK4Jy9fs5J7+fcK6Y2jNiCoGwURccp5i0TQ4p+ESk094XUgBN1ZuIE2vFyfDTtpZwt9W8QkkzryE8OJ8qJDCgARNiJH8O+o9jA3K23jC81lXgDhmgaHXxrPODc6bNOOaULSuxk6pJcUUCE6CeMT91vCsithEW0jlp4VsJrvyRBkU52dgi84ltJAUrSZiwmLA0iBRfdMfjbXefsmpm6i2gQx2psxbCwhyJIkEXB7iRwNLI2G4WOnBTkvaTmsSDaI4c6sHbeyk4hsoNlC6Vcj8DxoMjDqRs1SFpIUnOCD+sr2dtZv1DcV3suMbdADZ+67rzaXEKbAVoCSDYkX6vMV3i91Hm0KWpTcJEkAmfCU1LN2Wz8ibjXKr7SqjW0XsalCukSQ3oSQND40uLkcmlRSiq1EMNum84hK0qbhQChJM359WtYrdF5tCllTcIBJgmYAm3VqZbGQTgmo9bohHfFqiW0cRjg0rpUqSgiCTHG0WPGiOXJKVKuYt1VbEcHum84hK0qbhQm5M+PVpPEbrYhrrEJUkAzlJMWOoIB8qmmw1Rgkkahskd4TQrczbi31KQ5BIAIOnP4VKz5Kb6IpwVtIhLOHU4sIQCpStAP50o2dzMRE/NzyzH4RUn2fsxDWNeKRAUkKSOWYnMB2Smme8OJxTLvSJGZns4c83Ecb6Vb2iUpVCvqSoLqyEYzCLaWUOJKVDgfeOyvQPokVOy2OwuD/AMi6oHaGIU64pxVyoz8AO4RV8+h0/kxvsW59s1qTelnMpL0qGdrYz9on/KbFCd3lw54E+Qop6TTO1cb+1/8ARNMNjNAJUT6yh1e64JB76voRJ0HFrKkwTElMQRMdvKmzuIbSYTbt1UY7aQbxJKVBI6w1HMcx8KHrIKM1jCoPO9wfOR5UkqOfM1ipCliTBUfG51pdhZSptSdBlzWtM379Yps8+pQEkkaAm/tojhUy0kReVIntPWT7UkU26KStErxQCL/WEjvHD2Go5thiFpd1KpUQezUfd4UUwWOC2U5jdOs8O3yoXtXE/ONg+qnXx1M+NRkk95UPFHwuxqnCk9ZA6hBMfV7O3jpwFcFMGP58KcPI6JLiJ04d4kffTQvibkCw95P30001ZWqdCkUY3VH4213n7KqDoWDoQe6imwMSlvENrUYSCZPgR99Rk+VlrmTVzaQbxXRqsFgEHt/mKW3m/qzv6p91Q7enFpceC21SI4cDNE3NuIcwSkLUA5lIjnGnnXncNpKS6mnRy9KDO65jBNniEq9ilVFtrbyqeQptSAAeM8Qe6jG7m3WUYZttagCmQR3qJ9xrp7EbPIMIazEGDlGtUqjNuSfPzIipVoFNirjBNnk2PZUM2rvMt9pTakABUXm9iDy5ipFsjbzCcM2ha7hASoe8Ui9i9nhJyttTBjqDWLe2nGlO2nzCmo0ghu6JwSf1CP8AtqK+j5ol0ngE3PnRrdvbzDeGbbcWMwSJHgNaVTt7BsghlKRP0UCJ74qU3Uo09X/ZTXi3gfvRtUs4xCk3hAChzBJPnRzY+3G8RYWVF0mo3srazCy6cSJU6ZMiUxwA5QI5URw+LwGHJW2esRzKj3C9qc4qqp2vcS5d19iO724RLeKUECAQFQNBOsdkifGri9Dn9mo/aOfaqjtqY9T7qnFWnQcgLAeVXb6GFzs7ueWPcfvrfBNJWcGUl6R1ztTG9jxHkBTXCIIaTlUOtpf6UnXlOk91OPSIn8qYz9sqhSUENi9jeK7Lkc5IcYSc8iQpJEjsm/lanmGwiTmP1ypIHcZHuil9kpCwFq9dNiofSSRELHdaaRW2G0mFSSrMnsAOvjbyotXRDTo0pwFrIEAdoF/5I412w2egWeRCwe1Ov3+dP2cqkq05+BGb2T7K4wOMzNqaIGhvEai1Keq1FB66COHTeR6qvvHwNbXhpJHAIME11spwFACjp23t/CB4V1tVz8XcI+kLHuIH3moqy7qRH9obUUtRynkCriYEeAofM1qlGWiowlKlHkkEn2VeiRfM7wzSlKAQCVHSP4VI2tnLbC+kJsRkkHrTrfS33Gkt1XgcTK+pCTOUctc3Gfvo864lbSkCZEr7ABe54cu01jy5pKajWmlm7DgxvG5N6619AJFHNm7qrebS4laUhU2IMiCRw7qCxRvdV5XyhpOY5ZNpt6p4V0yOSjcTIq6imM3PW22tZdSQhJMAHhypond5Zw3ynOnLlJiDNjEcqf77rUMRAUoAoFgTHHhR/ZIb/B6OlHzeQ5u7Oa4cWagpN8ynFXRENj7vLxDalpWlISYgzwAPDvodgsGp5aW06qMSdB31Y+xzh+ic+TCEyc2uuXt7KAbg4GczxE5RCe+L0fqHUn/A4w11I5tzYS8MtKVKCs4kKExYwRfiLedGcNuQ6Sk9K35GpLt/ZqsRhTKcrqeukTMEagEcxI74oL6OsQpRcKlqVGUjMSeJ591J55uG8unMagtUwTtndhbDZcUtJEgQAZv30A6Oi+8LyziHgVKKelVAkwOsYtQwqrVj3q8RyddBHJV3+hI/iLg5Pq+w2fvqkVmrv9CX9Rc/bq+w3V9RFQ7/ACAdo4v9sv30NZbT1WlkpJTryM6d8US37P5Rxn7dfvpjhiTBC0mbqUoCJ4wIn+NWiJiwR0RSpJGUiD3jWe+x8a0w3mUuR1ioiOAufYKdrSsjqhChxSZBnsBt5xTbHvw4oBIEgEnlmF5BuDM2muUZxc9DpPHNY9e442U4AqCAYmI8f9KTwaT8pVAhJBGlha0+NDnHAlQKJtqTxrG3FFwFMlU8LmurdqjhFeKx3s8hLqwSOqTrxg05xuKSSQo50xEcCDqAP50rSNlHMpalZcwNokwdZ4A07baAJPrDgn6Ke60nvPM6VzlkjFanRY3KXhIni8FGYiAAYiZPZwo/sFCmWXZ6qjCpBggaai4gx50u/hUqObIJ15TQsY1xwyhAPRgqWnmNCI5cfDsrjLJxI0jVji8c0xba+KUh8uk53FJhStAowAVEDiYmpDsJsrwylpkkjMtAGqgqBI4iCB4nmaCY5YxSAsZQvMZQk6SeANyIqS7tJCUlHDKlA5dbXt1g2vWbaE1iWmq5/Q0bNOMsjXTWgDimChUERacsyUz9ExxFL7HxnQupcInLw7wR99IPAZjFhJgdk1yQQJIgdtvKdfCtijcaZhk0pWENvbSGIcC8uWExHnTkbcAwnyfIdIzTzVm0qPKxA7x2X98UgcYeCTS4MaUew958yS7E26MO0tGQqKyTM9kVjO8Jaw4ZZTlVaV2PfbtqOJUo6wPf5UqpcC9S8EW7YKbSpEk2bvi43PSguTpoIpHZO3kMuuuJaOVwyEg6XJPtNRtRnSPGthZFH6eGvmPisIbSVncW4BZaiqOUmfvpgaXaxANjSD45V1WmhzEHTV3ehD+oLPN9X2EVRr6qvX0Ij8nH9sv3JqkBT2/B/KOM/br+1QBarIPACPafuqQb6J/KOM/br+0aA9ApSsgEyRHj/pVITDGG2hoEDrdl/Omu1QtLmc5kFYk3vIsfCwPjXTkoVkRYJGo+keJomMF0qcrllBRAOhkAE9hkf61zfhldFwqUWm/MC4YlxQC1QPpKjQeF5Ogo+VD/AHcpTwFkz32Ptofs/DKS4cwBQEylQtJki4+sdDyA7aIqJOvly7q55szjoiseBPVke2nIlQdVmBukm47hlFcN7YcGtzHLs1761t5QLtuAg0aRsBTuFZU0cyr5CQAZAKlNm94AKhP1SOIolOKjHf6lxxybe50BjW2DlIjrk2PATRPdkFtt9xAKlrHRsCOspcTp2Az4V1u9sJp9CV6FDpDiJvlKbR2BQjxo31MKpKUZnHHCUIQPWvlgJOiZOafCs+bJDXHBa9vz8o1YMM6WWTpd+359xVvZ6G8M0lKEKKUjpFEBRzkwoA8gq3j2U3xLKmHylBSlQCVJ6osVJComLG/Gjm08WMJg1CElcBMj1c4VmWR2FawO4CoWnFLX11qKlKuonjPwrhjTdyXLXn1Z1uluPn9jTiXgFQQFk2MX8zoT2edI4PYWIcXwSoXUpRBieB7b6VI0NQlTubKUoBBIJvCfuNO92URh0niVKJPMlRvXbNtcoQuPkTs+wwlOpefsMGN1EAQta1HjEAeFpp2zu5h03DfmTRmKUYAuSJsR415ktqyvXeZ662XBFfKvz1BZ2Oz+bHtrPwKyf92Pb8aMYdMlIOlb2liEtPoKSMs2OsdscpMRUxy5ZOk2RPgxdOK/hABewGT9CO4mmeK3bbAKkuFAF+tBHnapdiEglZNssZRwINrEdkGahW9mIlaGwCcolXWhJB00vPbXfZ8mWc91SZw2mOCOJzcF9vsBX8qZGYLHMAx7YpqsiJBty4/z/M0pi2AAnKSQoT1tUwSCDFiZGtd4PBJUFCYUEEzOscIr273VqeBW89EDs01fnoV/s7/rL+6qIZw9jB0MVe3oV/s8jk8v3JP31S5klS75D8fxf7df2jQvDkggix+F6Pb24ecdij/z1/aNAEYtIURl9UE30mLCOJNCE+Q+wraBl1MhSYI5knXTWPOscVLajJKxcXt1OsPHLb+7QZjaZUT0hMG4IHqHsHKw8geFLNbSm5gX0FpPd5+Zq56o5wVStj8PJKgZ1lQ7lXNuyYp1nzJOUx2nSooo3MaTbu4VKtgbtrfbUp5S0IAkDQQNSZ0HKsWeMILfk6PQwb83uRRHNoQpyGxPDtUeffVv7vYEM4XDN/SU+kQePVUVx4FVQvY/yFp7qFTixxUQEiOIJAHkDUuwOLLjpeB6jSMjKYhOdXrKTzhNs36ZrDt05TUYpNJa69exqw4d26abbrToRbZuFUnGvgdULkpMakZcwHn7KlOH2W20ekBUt8iAokfNo45QkQCqe+KXwmEBUIbzQZ0mJ1I5Gu8QRn6FF1aqi8cAnvrPPaHNpp9Kf+m/gQi92Xe/+ATe91KMMZTJX1EeMKWrwAEd4qIocsLARbvt76k2/WNS4600lQIZRBjTMYzX5gAVHOiIEEQZ9nCtuzL4S3ubPPyycsjYbxTh6LKDYoOaTawav7TRnYOHjDt3nqyPG/31H9sq+atr0fndqpPsJv8AFmf1B7q47XpiXr/Rq2SXxX6f2LqAHHvrttUCeVCcXt9htwtqVcCVHgDIETzv4Ui1vO2onIlxWW8pE6XsDc2rMtnySS8L9TVLacabTkgziSMtjewy9+vlbzoFi3ygJSU9XKRAHX43USfPurpjerDk5ilwaKMp9tjMRxp+1jWniSlSVZpnnB43vE/fXaEJY9HFpHCUoT1jJN/nQZPYxwJ45YEzeAALybjsFR7aLpzlRkkpSYN4tp4VN8MyltJRGpiSZgWsOzNUT23PTqIgjKmeUkQbeflWnZl4rr6mXbH4Kvk+X9gJ42T3H7Sq4bZBBVPqxHGbxS70BXWEg63jieMVw20AHDBBGWJ4ST52r0W9Dyoq3XqNmFWPeavT0Lf1BX7ZXuTVFM+r4mr29C/9nn9sr3JqupJBd48NOMxJ/wCcv7RqA7XYKXCe3+A9lWjvE1GKfPN1X2jVe7xqulMa9b2ZfuqU3YMHI2aVMhxAkhWVQGozQE27/fT/AA26rpXlchtIElZII8L61M9y9gNlpUK660ixuCUmTHvprvU6WCCU5v0ZgaDU9gJ8e6scNq4mWWKL5G/Jghjxqclb00v88hhhcDgsLCnHA4sXHE/3Ui3ia0/vkFEpSgoa5G5UeBUR7qj+NhSE5bpTITzAN8qu4zB4zTIMkiQLV1Wywb3ptt+Zze2zSrGlFeQQx2MbccCsoB5xYdpH0j5VPNgEdEBCwdVKVmuTqQVgE+UVWrRKSFCxBkHtFS3Y2dY6TE4k9GSB0cglRmwKeHhrUbXivHS5I67Fn3cjk1bfoTYbcQhBQydBLjn0RzGbQRQPeI4hpsLRCWnLFSfXzXspWokWpjvHjHXJwzIShKQFrvcwbJMWGkxUg2RivlWE6J75vphINiJtChfS0xrrXlxw8BKdaN69XXc2ynxHKEeffuQdDQjt/ma7WJieAjwAgDwo0/u8ppRS4uSPqjUcDJ+FdJweUK6NIzAWJufbpXpxW8rT0MTyxWgJ3iVDaEzHVn7Hwp8/tVSGG0AFClpyi1wLAEzASSToT2kjSmjyZezKnPHUSRmywJK1AWtaBoTrpQXG4wrVAV6s9ZX0ra3mCR7TrpHfgKSVrRGZ7TJOTi+Y1ViMqiFoBKZFlReRe09uhvm1sKwryhCYyaZ1IXdQOhHAEJJBvrrWk4YqISeqoQLAaayTI0FdOYBSSUxJiRyjnWjdM9nOROZUKAKZIJHC0AZAetw5dtPg+FNhpCSF5plJhIsBY8BYnhBVSWzdlreWlpsZlHTkNJJPACNTyo5iGG2x0TY6RIMqdAAK1RcJMz0YOg461ynJXu9Soto6wW0HEoMhxZ4qIgQPqz/N6aPYkrcKtLD7xXLzqjqFn+8fjSLYMkjqntrjDCoy3tDTl2jfgo6nKtTSOWxMmSR3EDn7K7g3nX/WtJFq7GZMYNC3nV7+hn+oH9sr3JqjV2NXr6HkxgT+1V9lNUuYgHvGz8+7a/SK95qtt52oKeaVqT4GFD3mrQ3nV+Mux9Y+4VB97sNfT1gL/pCZ9kedRyYx/uTjcqARrlgdh9WfaKV3oxCUqRmTnls5hxg2JH6WUnzoRuUJnWE3V33yhI9pnkK1vl89iW0EkFKCTzuqIHbavPjBLbG15nqZGnsav09yLY/DdGshJlBuk808KbRRbE4BQUUSMpujkTGk8DQtSYMHUcK9aLs8kdNYMlGYuISntVc9gSmTXbO0S2B0SQhUXX6yyewqsnwFM0Dn/GlG2SoKOgSJPnAHfU0upSk1yCGygrpoQsgqEzxPGFTPdRo4s4VyDn+TqupIF0K1BQe+LTGtONyMKICuhcUoyc4gpCRIJPEA6cZymjitm50KUqENx/SLMAdx490GseWcHJp9Pz+TVi3oRUk/z/GBXd6w5mSYypAyrvJ8DprcDtpkxtvEBwEKcEaHQ30sbedPVuMtElhsLX+dWnThLbY0HafOumwnP864QFqGaLnMhGY663t41MccIr5dPMJ5ck3W9r5BJTyXgVrYQpxAykqshRJ16kpCgCDxkXFAtp7GzpUUobQtHWGRSujWJEp+cCcq9ItCudTjdFRWvMQEktJJSkQkkSApQ+vkKZ7qLbXcdShw9E2psJNyozEcssTXOGZ43TXuLJFN0mUurAu5f6F1JmRDZgdom3AcaebJ2apwwVQoesVKkC8aJJJMQAkXsKm27myMG+Sl1hCnBcST1h2pBiR3aRS+3nBhEtssoCUyFkx6xCpAkcP4VqntDvcS1M6herA70NtFnDMrSlX9K4pJ6RzsMWSj9EeNC1YVf1FX/RPCrG3d2srEIWpSUgpVHVnSJvNA9lbdViMU0FJSnJnjLPEcZ7qzrJON6LzOijF6akRVgXNejXA/RPwpibGIKpNoImZ4z91XAXXuniEdDl1vnnziJqJ4nBIe2nCAMqACuNMw1+7yqo7S9bXJBw02kQnGYdaSM7ZROgIPDtOtIuCBVpbyYVOKw68t1NklPemQoDvAI7wKqx/2cK7YMnEjZE47roaHWr09DxnAH9qr3JqjE61enof/AKgf2qvcmu65kAjeSflLwj6XwqNbfaUWweR96SPfFSreZP4y73/cKj+2D81MSBcjiQNfZUMZH9yXYxC0aA3PhPxrj0kuH5YDES2COcFSonwpnsbaCGMUpapykK773FPtp4pnHqlbnQPIGRtJEoUAbZlRYmTWVwcdp4taUbN9S2dQT1vkRdGMUn1eqeMaHvB40iXCdb0Rx2777S8ikXIkKBlJHMK+7WlkbAVA64zTpFv9a28SFWmZOHO6oECjOB2at1IQnqtzKlrsCeYGsCnCME0xdd1DirSexNN8XtwkwkSB9bTyqHJy+X+RpKPMmuznujbSzh0dIQAFOKENyOMaqPsreN2eqUrecLpIt9VJ5AcKb7obYU+FZy0iCAlCRBA4m5vr7Kku02Apo5LpTzFwrW/YYryXl4WdRkvX/wBPUeFZMNp+nbT86kdcZSQLC2hFiO4i9N0YRIiEi2h99Lpcmnez8L0riEGwUf416jdKzykON3cahpxSnFBIyxME3kchNEsVjcIsqKnnDOoHSZfIJimmP2a0l1tro3U5lhOcmUqSdSDz7KdM7uo6VwFKujCRkM6njWKcoS8Ts7Ri0DGNoNYdpSm1BT6jAEGEie0XtTrH7YwuIYCXVZFkTGVRyq7CExHxpBjZrLbHT4jMQo9VI14x7pp2jdzD9ImZUhxMokmZAkjtlJnwNE3Dz9QSafQG7p7XZZbWHVwSqR1VGREcBQjYGOQziQ4swkTeCdewCaLObHQy0suJlZeCG7mIkX8p8qe7d2Mw224U4ZZhBOdKhCTB4FU2idONU8kG3z8XoG40JHfFAxCrlTBSIISQUqvNiASD/PGm6d4cK0p5bKesodVIQQFHWSYtJJpjvHs9pGFw7iEgKXGYjj1J99GDsVkMIWMKHCUSqFBMdWZufdUy4dKVPX+hpNWrG2zN90knpkBA4ZQVeYqF7dLZcWWSejUqUyIIm5EHkZ9lTTEbJZBwkNJ+cJzdvUm/jSO2dkspw2LUG0gtlWQxcaaedXjywjLwp6inj7vkV1mvV7eh8/iH/VV/61RbSetzq9/REgjAXGrqyPZpW9czODN50/jDvMmfCBFBHUSlX6pHmDRbebEJ+UvZlAQfcBQgYpI4KP8AdV8Kmm3oDaXMr/aOFuZMQLHwt5xTzD7IU60HiBCYTynqkjreHtFPdsYAqUciHClQj1bpMk8dbxHZNN149TbTbLragEyUqBIk9qYFx2zPtpZFkSW73LwyxtvefT3NYfGlCVIeC3EGQELUZHCUOCVD3Uvg0xlDRWYv1gJBk2JmOXwpPZmEzgrKVG9jckiL8O2LUZZhIgJUB2JPwqVjvVIqWWtG/wDSKbw4ZaXCtas2aDPh/Ch2GdCFAlKVDilWhqZ7YwReRASueHVNjwOnaR3E1GPwI/P9Equ6i6qjhxFd2E8Bj8GtQCsMWzoFJVI8jl99T9OIypygmCIPPxBqrDsV8aNK8qMNYvaASE5VkDSQCfPWse0bE8lOPvZt2bb443UqryokCTcgxIN6d4JbecdIVJTzTqDwPPXlTDBOuuIl1spcTY2HWB4wOXHvrtYV9VXgk11jCbjUlqZ8k8an4XoSB/eBoBtHSKdhwKU4UQQlJnQCSeFqxreRHTulTi+iUkBAyqImBMJi3GoocK4TZCvKuzhFg+or2fGuf6RdmTxl3Qfb2sw6wGsQVJy6KSCZjTQWMWvTLa+8QLjPRBQQyQRNiq0G3AZZHjQz5C5P9Gr2fGkntmunRpfkPjVLZld0weaPdBTePbqH3Gi3ORF7iLk8u4e2iO0NvYR0HOp+6YKUlQSR3BUcajA2O/8Aml1v8C4g/wC5X5UfpU656AsyXULHbeDWw008hxXRgaCLxHO9MNt7cDjDLbSnElAIXeJsANDfQ686Zq3dxP5lXkfhW/8AZ3E/mF/un4U47KotMHtCelhpjexjI30rSytr1SIiYiRccKZ4bexnI6l9pS+lWpSkiCmCbC5BNoof/sziyf6Bf7qvhSa90MYf9wv91X/zR+kj29w/UeYK2xjG1PZ8OgtotCbSLQdKuz0RrJ2eCTq4s+2qO2ts1xhQS6IUeF5GmoIEairu9Dv9mo/aL+0a7KO7oLe3tSvt9dnpOPxJMklZMf3RVh7pBP4ODmRClJSsypINxJvUN3zQPl2J1uofYTU29H6AvZ6Uq0JUk3ix1uKT+R+pL+ZfnYfMPtlSMzbaUFkuKJbywRl0J4X7a3jGMO6EoLTS2llaVgouMqSrlM29tEFbMbMAgkBHRwVGMpixv2C+tqUVgkwnWUzlJJNyMt+djXOy6Q12bh8MUhDTbeVKRAyR1SOqesJIMG/YaTUtIOIAba+aSFJ6ovKSrreI4U62Zs8MpAkqUEpSVEm4SIEAmwubdtdvYBClFRBlQAVBICgNAocdT5miwpCaXWc2SEhUxGSBOXNExHq314Ui9iEfNlCEELcCSSiLFJMpMX0F9KdHAIK85BzZgrUxISUaaeqSIpJzBNoQLKIbIUkZiYiwiToATamFI7wzrLhOTIqL2A0JIBFtJBv2U3xD4Q8lBQlKVEQooMKJm2cWSqYsdZpXCqbbQS2FZQQAm9pIgAHQdYHupEutqXJC7kHVWUlMR1NNb/3aLCkOFYpmFEx1SArq3GYwLRME8a6wuLaWcqdYJjKR6qsp1GoNiKYIaw8EBKwFZQZz/RUVDXSDN6WSWkBLqEqObNFyfXVmVYnib0WFDl7GJSvIRACC4VfRABgz76Uw2IQucv0TBBEESARY8wQaaOuMrVKkqJKSjRUFKjBBGhHf21iFpZUpKUKixKpKibACZubW14UrCge7txTbmRzKAh3K4YiG1AFtczaSpKe/Nyp+raPRpl4xDRcUAk6AiYgnQGCNeNY+WlFWZoqKsqVSnUJVab6AqmksStlyStpxUpKD1VeqYJESLEgX7KLAI4TFJcBKZ6qikgiCCNbGhmK2uu2VBEYjoiLEqASSSnl/CimGYSmcojMoqPaTqdeykzgG5nIJz5+PrxGbvigBu1tltRQE5znSlYhJslc5SrlOU93GKR2/jVs9E4FkN58jgABPXBCCJBuF5RyOanrWBbTlyoAypCUxwA0HcOHKlnWwoQoAixg8wZHkQD4UDI7srbKy1ndKipr5p1ACQVPZiDEgcACADcL0ooztVK1NpShZDjYcCrQEn60qmZgQJ176dLwyCCChJBVmNh61r99hfsrTWGQmMqEpgZRAAgTMDsnhUsKKL9LCvx9zsI+wirP9EP8AZrf66/tGqs9Kqp2i94fYRVreiUfkxn9Zf21VrlzXovsc4cvq/uRHfRv8ef04H/xpqXejk/iCY1Cla6TANQj0gT8vfj9Hh+gnU1M/RpBwAB0zGf3U1yl8r+g//pElUtdoKNNOZ7DyiulKcj6E3mSY7IpviWAcgSlsgAxmN4/R7NK0cOpIkNtSfWuYAsRw8+6uNli+dwE5i2BlMCTraJkaT76wKd0hueUn4Ukxh7kKbaCVDgbnSxBFxSTeFIBhtjrCLEgEGTGnKPbTAeoLsiejjjBM+HsrSFOR9AmeBMR385pr8lNobZzDXs6xgj+dZrYZVMltuFWWQozB9bhQA4SpwTPRzaBJ8ZtNbbLvEtnzFNjg5IltnW+uk3i2t603hlQoZGYJmJJExHuoAJZxpIrE9lMsKynrBSG0km4TeR2+Xsp0w2lI6gABvbT2UxCa84CuskXEE6ATcHw40icQv84z7f8A6pVZUZBQDcRJBkTr4axTZDZAj5OnzTHu/mKQCqH1QSpxnsImPGVVw/iTYdK0kj1p0OoAHW/mK0WyFKCWWzedQCbQMwiunAbfNN3iZI11I011vSGJqxRgnpmbdh7P0u+tfKjGXp2886hNoAkj1jBi9zXSgQFHomkrgRJBtN5MCwrtalBM5GwZi6rRHONeEUANk42YPyluOWW/A3k2t7625iwZIxCQJtCQYmYk+HspUrci6Gb/AKXv6vdWy85E/NDrDiYgjnzJ9lIY3ViYMHEiexA/jalsNiUrX1XcwM9SO4axpx8a2p1w5cpZzQc1z4BMXj4VrDYpSlAFbRF7JJzcxEnupAUd6Uj+UXu8fYRVueisfk1nvX/mKqpPSQmdovfrf+qat/0Yj8m4fT6f+YqtkvmXovsjlHl9X9yA+kIEbQdjiE/YTUu9GAnAxE9c/YRxqMekcL+Wr6PNJCRoAJCJsTfSgGCxuLbSUoUU5RcBeXTjE3tF+yopNNNg7tNFzqY6qJZkhJtmHVJiUzOmvlW2GIz/ADESIjMDM+sNaqnC7SxRAUt19KSNUrzHxSLgfwog0p9SQoYtyCojUg2TmnWocIx5v2KUpPoWQwzEqDGUjtE31i8VicMEwpLHWB0BFu3WKrZxeKTriXYgq9b6IiT63aK0peKEziXYTEwvSRI48qn4f7vYdT7Fku4YST0GabkyNTqDJraWupBYi4OXMNeYM8PvqtcQ/iUetiHdYnPxAmDB1giu0qxJSkpxLhz2nPACr9UnN63Zxp/D/d7C8XYshbNgnoZSn1bi06+OvlXKMOOOHFjzHA2PsHlVbtLxZCYxK+toSswSOE5uw+R5Vz0uKVljEKOacpzm8TP0uw0/h/u9g8fYs1vDhSiVshJ1BkGeJmO2aeNNBIhIgcqqLA4rErcLRxDgIBPE+rcxKxW+kxRUAH1mdJVrJUL9Y8UnjR8NP5vYPF2LZxSCUkBObsmPbTRTBUoSzaACc/DsA5VVGK2jiUQVPqgkgQon1Ynj2inTTmKU0lxLy+soJgzYKMBUzpmtQ+Hz3vYPF2LMaaUnRkD+/wACTrWsNhoIPQJTAsc0mwt8KrHo8aowlwq0ghQi5ImeQIIPKKbRjDJDkwASJEgHNfTmgg0vh/u9gufYtM4ZR/8AztjjdU3PcKVcw5ypAabjiCbCdQLd16qB/wCUgFResCAbzEhJBMJMDrDWuVt4nItQekIJSYnVJSCJKQJBULTe8TS+F+72HU+xbjWFMiWWQJvBkxECOqOzyp0nDtJBASgBRki0E91Unim8QgLzuhOSLcwo5UlJCYIm3eDSKtnPk5S8JzR2AZ+jmcsesNNYovD+72Hu5O3uXklDSbgIEcoGvbXPStJvLYPekGvPm0+lZcyLWc0BViCOsJEGKYrxivrH2Vax42rTf8E3JB30irB2g6UmQTqLg2Toatv0WKnZrPYVj/yKqgnXiYkk8p4d1Xr6Ilzs1HY44P8AuJ++ujactCYppajLendHFv4pbrRYyKAyha1hQhIBsEEa0KRuFjpknDzzDip/y71lZS3SjpW4+PmxY/fV/wDFYNzdogEAtQdQHD3fV5Vqso3EFmK3O2kdVN6Ef0nAxP0eMDyra9z9o3ktmdQVg6CAbp5WrKylw4jtmsTujtFY6wbP9/T2ATSX+yO0xEBPVII+cTqNDpeO2srKOGgtnad1NqAAApgRAzptl0i1ta4RujtIBKQlEJ06yDEzzGlzasrKOHELYkrc7aeYrCUFSpBJcTJBEHXmKxrdDaqQkAIhOnXTbXjExc27ayso4aC2Y7ubtNScpS3lmYzo17OrbThWI3M2oJIKRKcv9KPVEQIiBoKyso4cQtmK3K2qTOdEyD/S8RMWCe0+Zrg7hbTMddu3/NP6X6H6av3jWVlHDQWaV6O9pEEFxqFRI6VUGIA+h2DyFYn0dbTEw8yJJJ+dXcmJJ+b1sPKtVlHDQWzhfoy2kqynmCO11w8Z06PmJro+jDaJ/wD0Na5v6Rz1ufqa9tZWUbiC2Jq9EmMMTiGLCNVmw0A6ugroeh7E8cQyPBVZWU90R2n0PYj/AIpr9xXxqw9x931YHDlla0rlxSwUggAKi1zzBvWVlNID/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http://www.ww1propaganda.com/sites/default/files/3g09922u-14.jpg?13075898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66" y="2029529"/>
            <a:ext cx="3265920" cy="449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59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2915"/>
            <a:ext cx="6965245" cy="1202485"/>
          </a:xfrm>
        </p:spPr>
        <p:txBody>
          <a:bodyPr/>
          <a:lstStyle/>
          <a:p>
            <a:r>
              <a:rPr lang="en-US" dirty="0" smtClean="0"/>
              <a:t>Victory and Liberty Bonds</a:t>
            </a:r>
            <a:endParaRPr lang="en-US" dirty="0"/>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hMSERQUExQWFRQWGR4aGBgXGBwdGhgcHB0bHhwdGB4cHCYfGxkjHB4gHy8gIycpLCwsHx8xNTAqNyYrLCoBCQoKDgwOGg8PGiwkHCQpLCwsLCwtLCwsLCwsLCwpKSksKSksKSksKSwpKSksKSksKiwpLCwsLCwsLCwpKSwpLP/AABEIAQYAwAMBIgACEQEDEQH/xAAcAAACAgMBAQAAAAAAAAAAAAAEBwUGAAIDAQj/xABIEAACAQIEBAQCBwYDBgQHAQABAhEDIQAEEjEFIkFRBhMyYXGBBxQjQlKRsSQzYnKhwRWi8DRDU4KS0RYXY/GEk8LS0+HkRP/EABkBAAMBAQEAAAAAAAAAAAAAAAABAgMEBf/EACwRAAICAQMEAQIFBQAAAAAAAAABAhEhAxIxE0FRYfAEoSJxgcHRFCMyUpH/2gAMAwEAAhEDEQA/AHPm6pVGYbgYpK+Mc0yBwKCqZBL1CACD/Cjfdlj8OuLpxH90/wAMKDLUy6U1XlRKNNSWF5ZQSRAAR7Sp/P1DHJEomk+kirr0u1JAdm5iIG8/Z2+HuJiYxpm/pEzK0jUXS4vpKlQpAJBJZktBHbbEXxrhLhRpblAIUqxHq32+9ubHckiDOCPD3D6+YpCJYIaispXVOqIJcsh1DvzSdRMkk4eOSqDsz48zKAWDMVJ2GhSOhbTIY7AaenScRjfSzmISFXmE3+MSPsri3tg1Po8zCoQWJLwrcqLZZIA52A/I2sI680+iNulQAERIJ2M7ctt98O4hTBqv0vVgQIUk9ZXuAY5Li8zjxvpYzMpyLpaINpv7CmRPtIx3T6FZv5o/M95vyY7r9ELKIFRSJmCTYiBblkWEYLgKmR6fS9XltSrpE3629jTF/acZS+mWsSRoWdhcXMkX5RAtM4Lb6GmYAGqIBmxPXeeWTjxfoTgz5n9fn+DBcApg3/m7m4eUpjSJgKx69TpEfKcb0PpOz7LqFEEnYBTHTcmCPy6YsfBfo2p0iGqc7i0+w2vAJ+UdMFZ/PZbLNo5dYvpVRIt1PePnid0eyKUfLKqfpLz2mTSAI6FTHyiSe+2Nav0pV4XSFJad0cbGLET/AFAxbMjxPL5khIGth6XXe02kb/1xx4v9HdKsJUBG9v8AuQSP09sG6PdBt8MqdX6V8wCAAjXvY/wxBBMiG/1OPX+lbMyICEN/C0/kJE/E4Lb6GAY+0I/5/gf+H3GO3/lEVECpIO41fkf3du3ww7gTTIqp9KGZ1sCECqTcqwNp6GBMDoTjKf0p5ifuDpse4Atq98Sz/RDIjzLEkkBtyZ/9O+8Y5L9D4DWqH5t7z/w+4GC4BtYJT+k/M8wOiQJEK5/PsL7icH5PxrnXiyiRIMEqSSAFkkS95iO/bGrfRMRvUJEaQdVwJBj0dxjqfo+rGmq69OiQpEEw0TNgCLRsD7nBcR7Wcct9IOcNMu+hApuYkRIUGd7se218FD6Qa7NCVEaBLE0mAj2kTPaYnpOIrxBwevl6RJsp0KBEDlmWDAsQ5FtUiOWLgYE4RwuBqLQsAG5Pp2mZuDe83j2wY5FtZak8YZoyQ1J1AmUNgOX1akEEg/0/K88Nql6SM27KCfn8MKgZIoHDSVak4UxdhpOnWIOtluTa+wuCMNXhP7il/IP0wmI24l+6b4f3wnuIZNmc1aNMlIpsTcj0QxEGJkqYPQmADplw8QUeW07R/cYTeWSotA+b9oXUWBKPJ9J1Dcg6bgC/ecEQJHheXzWYplFosVsSDYiQYHNaYAH/AE4YvhXhjUMrTpv6wL45eGEikvckk/niadwBJ2xLd4Llg1qD8sBcUzhpUWIGogQAASB7tF9IGBuIZTNl2NOoqr90HpywZ5T19/fpGA88MyJBr0kJaQrMLKbAXS9yBt87xiWaw042m5IEp8drOi6XAc5dXMxYgjW8aYFjaT027y/h3iD1UYVAdam52EyeUDpEbGTcHrGAKHC84GP2tOysLbgsoj7u2sav7HHc8Pznln7YaybdgNER6fxe3/YSdGotNranH7/wT4bHj1AASSAB1xD8LyeaWoTWqKyQYAiZmx9A6Yr/ANKfiQUMsU/EJI/EJAC/BmIB/hDdsUlbo45wUXSdle8d/SoBNOgTJEgLILDozEXVT0UQzC8gQTU8vwvPV11VKxpzJCIQpE7EgMGb5yT3OK94Qyv1viCCoWOosxIsSYJ+QJ7YbfCPC9JqruTOgwBPbv8A0xu6gZ5YscwM3l9J85qgJ9LjVMdpJMje0EYYvgX6TQ8U8wTAHUk6fcHcqOoN1F5YSRAeNOB+R5VRWurR1jeQTOx6WMbYoa1mp1jpMQZUgi17Eb/1xVKSDg+rqcEAgyDcY2BxSPoz8Q+dR8sm6iV9hJBX/lYW/hK4vOOZxp0M5moO4xydyGncRfuI6/DEPnuE1GNYhKZD9NWkk3GotoMEKYAuOvTHLOcHqv5gWBq0feP3abId9rkHrtgN+nH/AGJ5nB3FjsexxtTqd7kdcVfOcOk1FBpK7MoA1CakK065G5abHcLg/hvCHWs7klQQI0tIJkE2IsIsAbjocIHCNWpHfxJkWr5eoiRqZYE//rC0z3D8xQB10iAQdMXm0wdMwY/v7S3iMQXiOlNNt7EH4QRioyozSsoXD8q6ulerTYLLX2PoABaTE6psvRRMmQGrwmPJpRtoH6YVFAVGSKKhCgmHZmZmB3mRBLSbDcjthscKH2NO0cot2xcjPubcRH2bfD+4wk+HcQcAIaQ1OV1VIDEMy+tZEq+m2oHczHTDr4kfsn+GEBkAqNTtqctTHWFjTewgmCRJMC3tDigHbwE6KClyBC6jGw6/piD/APNDJuSNZUTAYggEz3iI98RPjPxTWy2XoU6IWayczMJhQo2HU4X2WqJyqQxBgsoItFoF9PMOm4j54UYdypvI5854q0o+koWVfxA3MRI0raTikZriLO01Gdm5pYkwIWm03JAHNbp8YwcfBVGjncsKRKh6dZqk3JVfKAA7GXmekY6NwNM1TzyD7N6D1KVIyYg01nVO5Jm4iJFu4kkyQzg3i402IqHlIOnW0ERBieaTJ298EcQ+lPLUWKtd16Jqb/6BB9jis5zwjRVOHmtqrvmKqU2L1GhFdGaKYDQLhb3Bgnras+NfDyZTM+XTny3RHF7gEuIPSdSRq2FvnW1NgO3hHHUzVBa1Ikq3ff3wnPpqzZNfQNgwX/oRW/Wsfywd9GHiqsmZTKHSaLloFpUgybjfffET9KTmpXDGJ8yopg2kCmL+/LhRjtkNvGCpeFs+aGaQiJbkk9NXXDH4M7mjUVaxpsCSCOsjv0vfCsFGOadrz2jt74tfhHjQIZmeXRoKMQDogGVneGLSBJAiMayXcS9kj4tplaKBq7u1PlYF5LXJ5h0JmxI2AxRKbc0jriy+O+LU6hUU3DWj+K5FjYbH3OKxkWmfa2HHgJDJ+izNlawE/eA/61YfrTGHFn+LJQpGpUMKqyThJeAH0VdQj1Jv8Kth2Pv3xYfpI8R1vN+qqAE0BntJaTsJ2uN/9HKSuQ1wWTK/ShlqjBV5WYwoeVn56Yx24p4smmfLKhiYkGdO/tvbr3GFpwfK0q1elScMUZ7ww+90vvpN5XodhBAunB/CFBM9XpoClIU6JKk3ZnapeewC9uvthNJCyBUc8fMLSxYFSSd5BrAx/ESgv/7YsXB/GAA0VCurdQzQxBJG0X2/XEAeFfW+HU64PlVWNOSCY0iqQgGokgqGmQbkfl0q+Dcp9epUChfzKFSo1Rnc1CysgBnVAETaD07YHTAkq30t5ZSQQWgwdEkD4HSJGLFnW87L66ZBDoWU/KR/XCS47wsUcxWo+oU3MGYBkKVnovK09zcAGCRb/o98SVauvLvGmnSlLbCIIMW/1+cyhStFQeSH4hxB7otHmRuWoAFOpQ2gsfU0QBcjrPbDi8PvOWon+AYSXEaa1HddOlwzQRMNIYDpuJ3k2GHX4bP7LQ/kX9MORITxE/ZN8P7jHznQypWrRJ21oR2PMDbnnr2x9F8U/dP8P7jCE4XWjy0FQMpNIQQ3RSdQ6AyN+ywcOADN434Sp53LIWLK1NJQrv6du18KfLkgBQuplOkU/LJuRzBlt6rA32AGH7wZvs0/lH6Y3qcLpE3ppf2F8TGdYLmsiozea4rUqU6lQU6fkyVqaAI1QGWAzBgREgjoNt8cM1xHNKK+uqiJW8x6vkoQ9QLTTVpLOwTUo0mADYxuMNjiXAKdSkyKoUnYx1t/S2KRxHhrUpV6ZLQe0GdIEQIiwUDr1i5xSkZkLnM9mgKNOiEq+RUDUkdTyFVcAgiovKFmA0/0AxV+P5zNefUfMz5toYrywJGlYEBApYad5LTcnDj8PeENOqpmArO0wtiBO5PQsf6DqZJxNjgND/hJ3sAL/Lrg3pDoXn0Y+D6YRc6wYVWLaQbKoLWIHuIOIn6TuFsTVIA0o2tY9RFyZ72Zr9dI7jDlSgoWAAANgNhineNeEagKoXUUEHT6tMgz/Fp/D1BOEpfisrlHz1U11QVRSfykx88E1ski06jt6mI0rAgWBYsTtGwA3M3EXs1Th60qbNTpgahJG4pi/wDzadQ5SZ3EwYmEamWM2kr1HS39b46LJZCpkGIkALPU7n4dPyx3o5HSZVp+Jt+mDamXe+q0DrHynsDffEjw3gXmXIDIINjGu8CP4ZNyPgJOBsSLf9H3DWcUpAhzqabsAQCI7coDT2e0wcWf6RPCqVaRzIDGqiRA2Ye4IMjBf0e8MAR6oFqhsTuQO1gAvsOw7YutVJEQCO2OeUslrgQHB8xV81DQUM8ys09QUKZWZgALc9gSTix0TxLzzXdqdJiAklPWqkkSqkggGb2N7HphpJwij/w077YF4vwFXT7MKGBntPscG8kWb+YEp5eq4FJGQilSUqpLVKmnWWZ2ZA6BgAQNj0GCc3mc8a1N6BV6ioyCo6SyKzIbnUFYk9ShPxm82/DG1svlPrlbdJipu06YuSYMC0Ttix8E8Nimh80K1RonqFA2VZva5J6knYQA20CEhVr1FLmoHaozNrLqSamq5vENLXEQB02GGZ4U8KU8tR80avMq0+bV0tsLd/8ARxcU4JREDy1ttyjHHiNMaXHsf0xMp2XBZEZxCkTmKwBIGoz+kmHFvlh7eGD+yUP5BhKcbB82ohYKuprQZujSxMQY3tIsMOnw4v7LSERyDbBqMhBfFh9i/wAP7jHzvw+sFakikQSgJ6mCLem3W1vjj6K4mfsn+GPn3h+TDNSdbgFCZ1ErMb897n8MdLYuADz4Tamn8o/QYkDQVmDG5Exc2nfAWTULTT+UfoMK7M+Is/R+vhsxVL5enaQsajRZi22wYah/D3xlGNs1mOXGs4TuZ8YZsVKqis8LmqFMAHZW8kOo+OtpJ67ERiQzHiXMfUpGZJbz6IDAjXFSuyupiRpCnQD3U9RitjMxpNYf6P6Y4Vc8iiTqA/kb/wC3CtzvibMo9B/PqeVWOioqmdBqEFHSZIgkJF7GbnANLxbm2RX+sVROb8ohYgI1VF6g7LKjrzEkmMGwBmcS8RBU+zSoW7eU5t12ET88Uuv4r4oy3yov/wCi3/5MCcM8TZlqrq+ZqcjUQJIGstQUlYnZnY1PYDoBB38JeNcya+VWpUNRKlFmfV+IZnywfblYCB1C+8tRoCt5vLZsuahyjKwMfu3CgERqHqPW66otsZsXV4Srp5j5V0CGJpE3iPuNcTewHbrgtvFudM061SrTqBajrUpOpp1QpLREfZwCgAgWDbk28peJM0KWXX6w4FYaC5ALI9SjTenBiPVqAB/GMXkAWhwvSvmJlWYAwC5su8wqmSbgRYEj3wL9UzKtrGWYtqA9DQQAQWM80dhq6mwxJ5TxJm4VxmKpBzQp6Sy+jzqyxMDdQqzb0zaTjM14lzdJVqNUqVsv5fPUpugqIRUfU+nZwBpX/lNhM4MiJXJ+K+JogUZYQBAAosLe32mLxkPEGpBrVw3by3H5yIH54XviLx1mkNby3jyadAiBZ2qPU1yCL2UJ/wBXU4O4D4hzBrNqruwp166EMRpdFdgs9tCrIPvuekSQDCGZV1ME/wDS1vjbHehmAfY9uuFdmfG2aCVm1nXlcxLBRapQLg6YI/4dQR1+zbucD1PE2ZpuAtVj+31KRAgakXzIToNMqOoPvg2DG8zXxgqYTvE/FubTUEzhIXLahUMadYzCJrYKDIgkEAGRcDbGP40za12HmsVObWneOVPKWoVFrFjY9RJAO2DYwG+9UC+IzPVdQaD0P6YpVbxXXpZigrvrov5iksBq1ghhNttAdV+A74t1f0kg7qdvhjNqjWCE/wATzamtWRyIDGJIlQ0g/d7E2vc/m7fDy/s1H+QYRnEaH29V2kLqb8Q1R6oGrtJ29vbD34EP2aj/ACL+mNJq0Y9z3jDjyKn8uEBwaA6FUIHJJLGw0xG17nbrPTfD78REjLVCJJA2G5uJAwpMnTp+degpVSdJCRBUSImnpnpvFpnDhwJjbyyIUWT90foMQXEvAeXq1Kjl2HmXdQtMhuUrzEoSwg7MSPlbFh4X+5pk76F/QYI8oYyumaXYu854bydKqVerV1Aq5Pk0YLRKtPlczgD4iAffGU8hw+nSZGqVClZVIDU6agBTUcWFMLJcv6gZYH2wwVorfv1P+umIrxPnK9GiGy1PzH1oGEFtKFgHbSDLaRePneIxSkIq4yOQDEmtUcoGLHTTIYJuJVLxqkAdTq98CLwnh14rVAAQ0eXSs3I2uPLu8xeCQT0wbmuO8R01GSiCadVwF8p9VWiCAtSmZjWJJ0n1AEiMG8O4pmmzL06qRTWsURhQYB0CTMzCjV9+YMaYkzishZFjhfD1M+e+ocxPl0iZUBZk0/UFYAXmGEWwTk8rw/L1BFRyUMKPKAVbFxGimJjUWvYEzAN8aJxvPGto8n7Pzq6BvIf0JTmi07c78s7H23x3/wAQzrZOlUWmn1hkDNRag4GoSXTVPISICluvebILAauT4bzTVbSo/dhFhVIkKISStgYkg6RMwMcaXBcgSQHZ9CzHlJby2VJAFPdSqgewHtgnM8Zz2ohMsHH7PpBoMJ8yTWBaYHliL9DvM44pxfPy32GkacxB+rPzGmfsBG4LiDfebQRh5FZ43BsgvOarqJLCKScrKQS37qzam3N5bvglOC5Omi/aVApED7KmFIVzb91FnJPxJIkxjXLcTz+midDBnqURVHkVIpq6k1GnqVIvblmDqN8E08/nvIyjvRipUraay+Ux005aHi5QwAb/AIsJ2FhFbLZGVVtSFCE9FzFTSOZlNxUJOoEGZPw5plOHoaqByqsWV0KALq1qrH0c3MRck2BJsDgRONcS8oscrpqeSGRQrHXU83TpMGU+z5oNxM7AjB2a4/m0p5jTSc1FqEUvsahUoAl2IN51EAjfSbb4Mj3MFp8PyDOpWo4dtAnylkyXVNU05AEMOwH81+68CyRZV1OrmpIBpU7VCSpaTT9RIPNM398G5vjNbzqWik7USaiVHNFw6MPQ/vSJG8dZttiPy/H+ItTH2CioaQIDUqgHmGrpIkE6QEvDd9UwDgyFg/8AgfD1U6qh0qpQjyafoDXWBT9BcbdSe+Dl8NZVqrU0L6y0mKdP1LHMxFPpaCb2WOhxO+HM1XrU3avTNFhUZQu4KgCCDbUJJEwJj5mVFAC84TbCyqHwJRkaixIIYStMwwiGHJ6rfLpGJqnwxadLTqJ0oRcC4g9gBYWxIlT0OB88D5Tkn7rfoe18RbY7YjeMUFNR2ZWZZYTr6BGkRFtvlv1w8uAn9no/yD9MJuqqiuR5IhjckMDJ31GNJI+N5w4fDxBy1IjbTsent8tsay4M0d+MKPJee39xhHcP4q7smvWGJpgtA0kG7A8siwNwRBbDx4r+5f4Y+fOF19NSkGZixZIXVYW0ktfeDtF4HaMVAY88gs0kj8I/QY0z2eakyDTqDbtrRQokCSHYEiCTyg7dyMFcNSET4D9BiN8XZTzCg0lgVcGMqK+8DcnkPt1+WMUrZu5UDNxuqT/s7KZAINaiDfa3me/fG2X41UNjQYbm9aiYgG1qh6ws/wAQ6YqtDh/PXYK+qncFsiuo/d3kXlpEdm7HHuWoM1SgBTXmp6WYZNCNRIJZ+boAAVO0T93Do2cPD+VZa2448LpoF2YDlFajIb8N3uesjHjcWbWFWmCCQJ86lvA6ayZBOnbp7jFN8s+UGWkyc9iMkkqQgBg6pmZIED42wWKMGqyU30B1Kj6pTLWcESwaR2DbnSe2Cg6b8/OCxjjLwCKY9/t6UC4AJOqCDP8AUWxpX444kiiCobTIzFKOvdrWExvbbEPwrIla6r5b6XClg2UpaSNS+qG9I3ncbxaMdOI5U66ZNOoVZzCnKUdQI0EGJhuUsoMfi7XdGbX4qsmaHF3YCKQZiYCDMUZNifxew27z0x3qcaCkjygVDEB/PowY1FfvzzAAwb39jiq1qbpWblqT5U8uVogg2F7wNp62YfILL5ViaQVHBk6h9UpmSNQDRMTBi8f1OFSKUG82XH/xITtRB/8AiKPvH3+tvz9sbpxZ2A00iSWIA86kZiDIOu++24jbFMymTkPrWozIxCxlaJBCdgWkg/kLd8d8lSOmjAMlmgDK0waRDKCYLASy2B6zMyIwUPptd/sW+lxViDFMEhQ0CtTJ+7qFmI5ZMk25fcY8/wAcMD7LeZmtShTJgE6tyAWt2PY4rFDhRYuFSpKAD/ZKeolgwYnmEglSSAT6lF8acPpFtI8lzCiYyKAatTXI1Q3K0e35yUJxxdlrPF2IJ8sekH99RiTplfXuJN9uW24xqeOPBbyTAi3nUbzq6+ZA9PXebbGK7VyenMAeWwbSCCMlTsdJIsDDm8dwVMYEzWVLGtKPEgkfUkgzqEtzGI5t+rHuZVBGN1kttXjVQR9ibi482kNNzYy++kA/Bh2OPTxmpceQx3/3tG4BjV+826+2KvnKZVqDMhc6Edv2JJNwCpINjCR1tEEiMaZ5GDsDTa9PSP2FQADdhGrZu02JBv1dIag2XfhmbaoGldEGBLo0iJ+4TG8Xv1643zycjgmZUj+hxG+DaemhtpJYn9x5PUi4+9awPbEtm15W/lP6HEvkn0KXiXEKikqjM7jUJKoQJXUFHJPYm9yDvGHFwamFoUwPwz+d8JriFXWz6Hh1LErrFzpIGkBt7CxAuScOjhX7mn/KMay4OXua8X/c1P5Tj54yFNxWpCT6l/FBv3iD8zGPojiw+xqfynHzzwYEVKatoeGULeSISZX2sB73xUO4mP8A4eIVB/CP0xFeL6iKyFmphgrFdZrA2KtI8o7SBuJtbriX4d6VnsP0xH+JCxqU0UsNQYcuZFEk2iBBLGeo2+eMo8msynZ9qavnB+z+rUdf1jVqmpeRN7nYx7YjsmlM1aMeTMaVj6xGslioY/8ANMjYkA7HFhRyFcdGYKT9fpyILNAOm15kbkKO2As3B1MG005Kqy50BdoWIQ6WYc2+7MbycOjojqqn87UQiVKKUEK+SHFXmOiuYAClb9Lk/G2O1LL00SshWiTqX/dVzKnSVAIP4Lwe/wAsTaAF6TMqBHcgD64hQkQhCqFhjJgrvMY8ypo6JNQaieac+pgLBJ1abmQZsP8As6Kesvv+5zo16T1VaaRDZcLJpVzdDT950BgO225jHDiqUgaOoUAokrFDMaQp1gyJ3OlfyPdcSpFNCy+YVaCH/b9JVuaFsLc0DVAIk25YIma40rV1sjuWED68SpkkKANBsSY0xExub4KwYqVztLsQ9XLL5lYAUdPljVFGvEcpHWex7bzEY4U6VCcuwFFplXmjmDZSyxY8v2ahQPbqIxK1uKUaOggK7EN6s4SmkQtjp5tjIIsRfeccsnxanTIZVB0aSxbOtY8qw807rqYDe5IJFwMI6E3tx8xXk48MGXLVCBS1HWqzRzE6TpPNeI0hu1yPgePDmRHoPFEMLSaOYtoPLEGTECPgPhg0tl/JWojCRZwM+0rfSgnT94BjJi4tN4xOMAh28tdLXkZxtKcxANOKcLLKRI6qR0wgu0/n7hGXy+W1OUWkG1KvNTzBBMNZNIDrsDeficZlkpB62r6tIMNqTMepZHLFyoAI26AzgjL8TpkuquAS0gnP6S4MyCSkjYHT7kzIxtlzpI0EjUYGniK8x6gcssRqB69MUc85VafhfY04hk0pVqDVly4pAEKVNcxq1NuJN2k3t+eIirUpxVJ+r8zAr/tEEggPuNVhpjE5mNLbMKigqxds8hnUiwrWnTqBABNzJ64FzWbpohZiDLAmM9SkQGGn0WUT/RTPLhGkJrHNkfmEDsCBlyGUKL5gehACY6QFjcTB63xrX8pm10zQOinTeW+sW9ABIuPUT3tE9cEZrjiKbKbrobVnFiQLkgrLOCRc+xiwxqnEaLRqNReRjP1unGzRB0zpJUCYgSfw4SNqkknT+fqWjwYqrRaBTHMJCeZYlVI1GpedJG2wjrOJrMjkf+Vv0OIzwqiim0MSAxsa61gu1gVsBF9Pc4lc4Ps391b9DiWc7d2I3OeZ9YYAk8xAuwEfHTA/OMPvgw+wpfyjCM4u2p2VdCCWBMjUx0lpbrG9ulsPThX7mn/KMaz4OVcnvGP3NT+U4+fOGVAtakiwSSAWkGQBHLzCAbzabkY+geNH7Cr/ACnCB4bk1Fai4lhqF5JiRI1QsdZ3GKj3Af8AkDCrP4R+mIXxPUqEjQtWADJSlScbjfzSCP8Alt+WJjLPKpHYfpiI8VVcmGpjM+XrIJQupMAQWIMQIt8LYwXJq1kjKXnKULLWdZLFRQy/eIJJkEi8gzBucBtRqqFULVk3YillRsYCtbl06S1p9e/QFZfM8LGq+X0kjUNECVkibdJY/PG1H/Di+lRQ1MCqwhm4Klbi4IJHvMdcVZdA5pVhKRXAZhzmllVVdLnn3uCIMkSAAQJtjplEqai2muoGk+WUyp1ekMAZO8Ek29RjYRlXNcKqU5AolVV2jyyYWGLmNMiQrH3g746PmeGqxFRaRLDXJok6ha8hTO4+Fx0wyex0bzrk/WRJJgrlO4IHwG0z3JvGIfPiq1eny1gVQR/s4lgYLCJ5zc35RDW2GLYvBcnWRaq0KLB1UhjTEldI07ifSABOwAGAczwBBVR1o0gtP0xAiSxMDTaSx+MnvgbL0Vn9GVirXq+cmpa5MWn6tInXffTyzqk/hEz1l3pscrVJqV1cS2k/V5YBW5JVSsHfvyi++OmZ8L0w/mUqNAHSQRoA3mZtcEEgg43yvAyVKijRUG50003Kss2XfSxWexPfE7jdwTUXaIOrqOV5RmFYOZ/2eW1P22IUj2/eDfp24atVqanVXQNpEBcqYkEarydIPMes7DpicfwxQ8k0xRpBjudAAMMGANpIBVd+w7YBTwwqjSuXy+kxI0JeDKk2vBM4LQVuTV9wJGqnN1CFrwdUBVypAEqYAY7dN5298TQq1ZU+XmhpUi9LKkkmYaQ8iJFhA5BO5nfh/hemGZqlKlBvAVY1QBqsLHSIxKr4VyrXahTY2uVk2UKP8oA+Aw00Ya1XjwQGYo1CbLXAPJHkZWTpUSzSRZpIjYHVYCMVXN1qlU6X8wX3ajQAE6RaDA2N4Mye0C6cR8L5UhgtGkWiVECSBAMCbiDEjuO+Ktm+EUXKzTpwBCmJIWwA/hi9rdPhiWzr+j07yQlanUJ1CnXg3BFGjFhfmuTcX3jpIAwXlw2kA0qocKOfy6SmJHLBJXv7bxeMSPDuCUFECnQBKnVrCgGT6F9rC42jANbg9DWxFJTIFoAibEHpYgEHsRhWjvUZNuJaPAWdqEVEqBgQQw1U0pnZRslj8TfcdBizZxvs39lb5WOKp4VyZo1AKaBFMkgTAUz3PeNsWzMN9m9vut+hwJ2eb9RBQlSEbmq4qVKiNAKlwGttcc3N0t0BtHsH9wr9ynwx8/ZvJRWrO0hdT3Pz2lL7d8fQXDR9knwxvM845ccH7PV/lOEHwrLaalJlWoEJFyRpI0DT0udUfOIw/uMiaFX+Q/phP0eI02ANBjURzqK6QzqCdlMakVACQBEEbkLgjgO42+HPyqbXAiPhgTjnFaKEU6rMpcSpCsRYgXIBAMkb+/bHfhbgqsbYkdOMTWWGV2hx3LLYvEX9D7bn7uNcxxWn5ZenURiJOhjoLaSbLKzMjsdvfE8lTm2MRvB3n88CioT1Hz3/AFwYHFtkPxDjSFUYOi+oMCyyGBAibgiJIteBcSMSeRz1Kw82kTtyuLk9pPfBTza5GNsu8kicBT4Nc3xCnTB1mABJsxge8Ax7d+mI7L5pq66qa6EvzMJJHSF7xcz6ZiCQwXev4ZpsSW2NwAqAD/LeO2x6g4isz4e8qFpfWaix916QVIAAEOB2JtYyZvi8GSbRLU6UcpaTB3iT8h8RtjZ88KKAkQO5tP8A3xV6HA2DM3lZjUUiS9Akwdpje5Pax6mSVU4cYYHLVDIIkPRAIsIAgADrsPeYWFRo2w7OeIkBEKzMBqOnSYWJmSQJi4AuZFrjBlLOU2rGjP2gXUQAYAkASwsCZsDc3O2K7V4dVquGNHMLeWAq0VmNidPvH5fPEtQ8OJLRWrjU0tzKNR1BpMJfYD4W2JBTSGroN46zU6DaCfMeEpgbszGBcXURJLfdALdMVfiWZzI+yV3ekhCa6o0pVZAquGYXNP1u0kmKR9QYxf8ALZVUUAEn3Ykkk7kk/wDtiDFI5nNuSpFHL8gkGHeFZo7qDpBPdCBIZhilSMW2yrVMjmC0hKyzy6lQqQoqMDpAss87R0NZDcUg2Ks3Dc7ScPUWtpkVHhCS8KzaQCg6lUIAsTEgKMN3iPh6hULO1PUzRJ1MJiB0PYDEcfDmWc6TSHQkhmkXtF7bYTkmdOhqOH5CmzH17mdRVWpUEApIVUGksJ2Dap5zcaD8j+F0M21R9RamqgoPMUsxKxzaZEsSCdUkQ5EGLsDP/R/l3MqCs7iWPUmRzCDc7Y75XwRlUZX8sl0ggs7kSsQYmDsPbpGJ3Yo6/wCogs2/nk5+FuC1KKk1CT0AMTA76QB7C0/niZzpApudhpb84OOzA3MYF4m80nkWiPaJwkc2pN6jcmJfjVI+a5cVNKl+g0gaehn8Xe5OqcPjI2pL8MKziubU0S9VlRNJIUKqsykAaWnmYEkGYJDdpENLJp9mvsD/AHxpN4RxI141+4q/yHCizucp0Q1MpURmgQjKgYMGcqtySCoaSY3N5a7e4yPsKv8AIf0wnvKD1NVVnD1PLKrPKSafKBIlgYOki0AGQQQaiBZeAeOURB51NxN1C8xvcg7bEx8D0xfOH8QStTWohlWEg+xwpuKJTp0tMgt+h9u3z7+9p/wf4uVctSSrAC6lESCdPcMdwZBAMCD2wpR7ottsYKPOIybnvuLC/wDbAtPxhlzHMYPUjf8AKZF+mPanHMsT+9pgCPkf9RiKZUXXJL/VgwE74BztU5cBglSrqYLCLqIB3Y+wAJ/IbnGUPEOWAjzk/PG58RZY/wC+T88FC3MAp+IahR3+rVRpQEKASzlmK6ArItxEk7AEHYzjjW8TVYJGTrkCYIAkjUVBj1XALREgRO4xJf4/lv8Aip+eOR47ltvNX88PHggia/iGoBP1avvblM7qDNtxqFrzDROk44v4jqhdf1asTJAUKbgLINxsdtt+veR4lVyeYCipVUhTIhyt4IkxvAJ3tc4ja/AuHlVUuCFTQB5rCFDao3H3oM+w7YKRqps2/wDElXSW+q1YHvfabCJ9rgX2nHVPErqbZPMNGrYb6e1pINosDfa2NKPhzhwF2AuT6zuSSf6nYz0wXkuH8Op1FdGGpSWX7QkSwg9b274MA5PhBdPxLU0knK1hDoogE6g0y45ZCrF5A6bSMY/iVxTVxlcwSZBTTzLDqo1D3Da5FoBv1weeNUB/vF/PGn+PUP8AiL+eFfozpnnDOKPVLhqD0wumC33iZJAED02vcX7ggFtREzgUcbodKq41HHKM/vBhUUg9bYxmxHDjdE7VFn44CreK6SyGIkWMRaepkiB/r3wKLKok+I8QSjTao5hV3xT+O+OVKRSpu0eoG07QosZJJjpgfxt4pV8uUT0s4RzNx1iF2PscRnC9FWmEm4EKSDftvF5jFqOLYrOJqUc3SWiRUrOqMCahVoKBTBIIixSGWZGkk4buVHIPhhQVE8qrrpMXdUqahy6fSoI7rBBLBusR6oDhy/oX4DDmjIG4pV+wqfynf4YUr+W1OnTJdCKYpktTdgQLbIDpI0i4iZnDgrJa+3vt/XAxop/D/TCToYn3yb5hgORAuoMxLrMxHpWYAsCPe4JIxtmM15NFISXGqmzojMdLm8bsV0gGT16mThueVT7p/lxhpp3T/Lit47FHm61JKdVaSk03AIJBsylwIVVkMLHX8hivUA4CghirJpN6hIPNzDlswnrfobYfhpUgIhD/ANOOdOjSv+73P4cPeDEFmOHVdQjWb9J6s0TBtaJ7CMdMtRqqyKA3qBYktNotqAIgR3v16YfooUv/AE/8uNRRo9qc/LBv9EiCGUqkaeeRseb8iSosN5wJS4fVJMmrp7w23P8ACTsYx9FClR7J/THumj/B/TB1PQHz951aHYa1AICiWEAEnbTf8jjlmS78ylxMSo1WMptsYsTt1OPoZjRj7n5jGwo0j0X8hh9QD53yVKqoDHU1rAybwdxc2ntBtg56dRQoYsyspDCWJmSZHLYiesdtsPs5WjN1T4GMbLQo9FT/AC4XU9DPnmvla+pRqqaZ3ExGuRMGOv5Rjpl6NUFEGskkFjJtESJggCR3E4+gfqlHsn+XGpyuX6il8wuDqegPn+qtQgrz61J0mTfexaFXf3PbbHHLZGsdV6gUE/i21NcSb30mMfQ4yuX/AA0vyXHhoUOopfkuDf6AQYNaKhUOIA0wxEcwJkFJYn2nE4BTcElYSmsg25tVzCEag4kgmLwo2jDgTJ0OgT5acbjL0+hWfiMG/wBAKMZnz6HMirVqaLuSphIF4IdTpMi87Re2OFNHo66baCGACsKha2mG+6IFySTF5jUSIcbZdOpH9MZTydLpp/pidwWK5nQ0qqLU1sUFPlRwNMsB2LMSJkzYr8cNnLMSizvGNEy1MbAY7abe2JkwIjxamrJ1wCRKESNwbXHfCpz3GAkr5asxjakOWwAE6tzGrY3Y7bBr+Kv9krR+A4+duLcWfWadCQuxcCGf4HdR77nvjWCsllnfNszNYUy7qwHl+nSGGlZkaGm691Hzk6eXqPMeUshtqexYqZEzGmIHQAmxtC14RlC+ZEyxmbtBa4FybwepEmAbYbvDeGtTLanHmsIUAaYveNQJPaSNuk4qSoqKsGq8JNVKmo06Yef/APO0j1A+XfpuD7A3x3q8CDSS6AMFMLlSI0sT6ZsTIBEDlAsLkltlaiGXZixU7ANAhuoy/e2nsTbpjVAdJTRe5unxEgfVomARtsBa+Is02oG/wgCYKwSxj6oYGsgwOaQFIOm9tTb2jtlPBxYqQ1LkGnny0BhKEGNQBHIFkbhnBJ1SCWy/qPl3swPl/wD8vcdupxL8MpVgy62OiI06gegi3lrBEbdO3ZNsFFMr9XwTTVyHzFAE0lQKUVSBKqHA1TrZwvMZk2HqIJ3/AIToPpBr0JqBdOilTAa9RgacNudR23Cr+HBniXI0Fp1My1AVqlNBEswsrBhJXorc+246bikf4lUqj7KgyiiivTVGqgryFtCnQSbW3sYG5st2DbT0Oo32LTmfC2UJI+tUFL25UpAgkMg0c/KftARHUJ2xL8A8EplKoqK8kU/LsumRr1S3MdTAyJ7W6CILwglDM16yVsupem8rU5+chhMzAJBVTItB7HmYkYTZhPTcHTFb4uzPl5yuxAZSabQyBo0gcqyRZ9iP6rc4r9TiZdZFMKAyNq0fh0WMMQVbRzDrrbacd/pVz60s653YxpXp6Flj7f1MDbC64nmKlRQajsZO2ygAdALDfp/fG0VgyYwslmGbVpFNgWYglJ06gw0gj7qyCAZgqPeZKjlKtpWnuptQJ9AEzp+60Et3JMRtiteC+CuaXK2hAeZo1E2G33UUDuTtJGL6cpUZGKtNEJNijSAFBsaTFpE2kk/O0ywaRVkfT8PMfMGtBqCmRlqkLpUXQm2o3kTBbpONX4PzF5WdReBlakQy+j3UWgXhliZLTIjVKwCQBuUEgCZgjLbkDb2Ai+PTljb7Md4FMESCdj9V6sl57kxGnE2ymkgSjwdiQJUmBTM5V7mF5jEQZglhpvPSRgtvBjeWyedSWECFxRGoABJYEsYMLv3Z+9iMhQra3FIaBaY0oY6b5catjaevwxZMtRKoNd2jmmLmL7AA/GB8sS5UUoJlNocJy55Rmst9oFRYpgtOkIChL2YhlNtyQYmZk18O5eav29AEMC48gfZy8BfXyqXQrH82InxPxA0Kwy+VyqhTTJLKjFiywyovQeldpJMWtOActxivRM1MuGdkOsOjzq1L0WCVliYIsZPvhbjX+lk47l/wsGX8J5fMMwp5qkxakRpSmBpViedQKkq8kQ3SF7mb9l6WlFWZ0gCe8CMR3BOHUkRKi0Eo1GpqGAUAqIB0SOim0e2D6laOmE5HJRH+JaIbLVVMwVMwYt8cJ/xVUy9MUlICxqYBYJCAQCbjSDsB1ufi4/ESk5eqB1U4WtfwaHZjKS5BZ3lmNwZjlAjoNgBbGsSWUCkar1l5FogFXkrLQDMAgX22P/fDQ4DQasCST5hFqrAM6E/hDAqB7AYF4V4Qqq5aEsJXWwPUyrARFoNrT8MXfgPClpLOlVY+oKbWsIuYEYc2VF0RNbw7TkhmUWMgqlpi5tO/U98et4eTTBcQOY8lK87knTPN3n4e5mc4e71HKhNTixYGDGiCTe6lTGm11Md+jcBKi2gctFVAm5osWg2nSZiZO2MvxHUunWWAU+CUxY1QSBN0pAj+Iwvc6p747NlBSD1KZNVtMlFFPVU9+VJkkk2tfBdHw9yESvppKDBBmmQWJO/NpAHYAY2ynhxlqay4EJplbS2mmJiIA5Npg9hfCyH9usMrHGmq1KsGlmkpkCmCGC0zqq+ogpqDwoO8hTFrzUl4VmF0LWoV1sAW1sCLka+VGWQoH8UN3nDKrcCrpULJVrOSBzFaLR3C+YwKj2Aj4746Pk81CjXXMdhREx3ipc/OMW14FpfUbLTVplG4NwSulUV/JzjEc4GvTrYMLcywEYASSQTO1mhmcH4hUqhzUoPR0tC6iDrXcMI2nsbgyMR3BOF10YaqlUKoFnVCGksSOWo3NtLG+0HfHfgtXONXr/WKYSly+TDKYu4YEi5MBWJPUkDacDWDHU1HqS3Mp3imhQXOV6tTTOkamfZUCL/lnoNyeuFXXrKVPl0zUgAsWA5QdhF5727wcNvxb4X+tZmqWMqCp0kkKSFF2jeOnz+UDm/AdS5plWZpZgDoWwURckksPgOU7WONIySMiF8KpURfL1a0Y6yiAqnbSxsSP4ZA7g4ZlPwyrLIKqojSnlJCW5gDFwSSfngfhHhMIUWoqFVHK6sQ33Tzc3cEWGwGLDxXhjP5XlhZRploMXWYEEHlDDoQSPlnN2a6bV0yGXw2qkFWUERfy09Q6iZ5pk/M48Ph9IjXBgi1On2jqIESR8+uDKXAaimmwRBFYVG5yeUIUtK77bztJN8aZDw0V0B9Daaga4mFVQJWR6mdVJ9pviLZ0tafkGPAlupbf+Cn6jYm6nmiB8MEZqtXpEBaTV+X1AqObUBzduUlpA6RF8eU/DFUBbrqDDmm8TTLE8vMTotJBHffEzxTg6ZhSrs6g2IVokdJ/qcP8yJuMf8AF2KLMZHMI4qLQq2YFtVdXjWG1h2Rb+rtMbQd/eHeFWr2OXeAUBWnVJhXUeYZbSJEBYBkkEzthj5Xg1dQoDVQFFh56R7D9xt/rfHHMcArlgec6X1Ca6GDAAIDUCAfla8bnDrJa+qqFVkjuC5fN5QOaWRcl1BIfMobqWAUW30n1HcwJAAi+6ZF8VyvwfMLlNFN6nmGLeYoKQDMOEUve5kgnv0M9w5Kgo0xVINQIocjYtA1EWFpnoPgMFXk47A/EXEGo5epUVdTIpIW/NHQReTiqHx5VhrUzpj7tUTIBtaLE6b9Qd8WbxWP2WrO2n+4wjOK8TVGmpMxy00EED3nYE3J69B2uKsQxK30jVVZhoQ6WVQQKh1KwbnWYssQRvcY3qfSDVv+7tqPKtUzpIA3gywMgGNjMRdTZTjzvXC06ShSbgsTa+5Nh7/D3wwODVkYFgnIonVG/SBNj8cNxSBZJLMeNqieYwFJmUHSAlUa4mAIWRJECRuR0k4Jf6QagJgU2gDZK15YjqJkRqI7ERM440cwL6TUVYm7idiQARUFgIsIsD026tWJW1QgwY5zJG//ABp1T17EYkvadV8f1ZIinu9/LrRCxpM9nm1ujTEXxfH9clBop8wljor8hlBB5P4mMg3FNokkDHOnUY38x7EX8xrj/wCbe039jiZ4bnEJgeYWYSdRDAdSBzkrvtgx4DZZEj6QMyZ00UMU9c6aoBa32YJX1+oEmACBPqsU/jPMwxWkrwJEU6w1XcQJUQQFBv8AjG+C+N184Cpyoo6dL6zVMQdP2cfwhrt7Yhm8ZV0AA8pnDnVoOpfL1AqQdVjokE3En2um0XHRlJ1HIdX8Y5pdUUVbTMaadbmgObStiSoW8XdemD/DniPM16oWrQ8tDS1locaW1RoOtQJghpE9e2B6XF89XLnLnLFLaQxOoSWMOAbcun43jFrIsemE2jJpp0yqcW8YVKWYqUgigIyAM2vm17kaVIhfvf6GI+v9IdVQD5dM8yqQDUkBtEt6Nl1GevI1ovitfSNmSuarCQBpXUx3AIE7dwI+Ywvq/iZVtTpljbmYxPwUCY+Jn4bY0ULJsclP6SKh1SlMaWZYJe+kMQywsFWK6RBmStoM470vHzn7tIXQX8weoAk+nZZg9ZBgGMLjw3xBnRTUQa3JKqACSOhA7TMHqBOLzQqLTkfaBlE29NwNyNwJG3fCaSLUbCR9ItSHJSnyBSL1JeVBIWacalJ0xJ63scet49cNGinAdlmamwWQ3o9BII77W5reDMnVvUuBIMjpFoaAbT079cC+Y9xrczGzOBEKLe8SSR94E4Q9oW3j2rFlpenVcVd4B0mEs0WvabCcc28fVwhfyUY6Q2lVqySY5RKC8ncxEMSBadspmNLHW9YwZgE+1m1NcW2HdsTtWq7UX8ohXZPsy49LEcuoR0MWxLa8FLTIqn43rkN9khIAICiqdXLJAOixDct47iZt3Pi6vzfZrZgo5a3MCV5hyekBibweU2xF5vj9XK1UXM5mkrHmFJUMumpwOYUjF9CxuYYz368P8ZvVd6IzNMVWfTSDKQVIM6WHlwSVYbmzADrh48B05bdyWAtvG+YGqMuG00y4/egOQTCLNMw5AO8Da5mcXKk8qCbSAYxF8Gy+bVn+sVUqKVXSEWIYFtRNhYgr+WJfAZEN4qBOVqgCTpsPeRE+2EfxrweyQ5c1ajE6+wNrz0F+p2GHr4iH2FT4fphP8e4bmKzXJQCQiKCWIYjUz6Qecj5AW7k3ATKhl6NKjXUeYGLMAV06vvBpEEg7Dv0+TUy1YuGZQfLUSUI8x37WG3wn44qfDfDqLVJWaQgB7zBmASLkSbT3wwvCvBGQfdggaWEye8zffDmyoANTL1X2TSVUiFVwJ6bC7QYn2xvTyzWGh5uLo0CSYJtuJuYiAu8YlszmmRqwJTlgg9BcA6iWFyTaYEdbHHGrnaiioToBUUTIuAKhhmMnYdPbfGG5nYtHdw/mP5BFyzEHkqSVEllcdztp3iBfriVyj6W0mlpESrCmR39R2DRFu84HTiFaNR07UZXSQUNUiZJaDAnoIkb3x6mYNfzKVRNVNqRnTZoZacyNXKSHax202nBuvAdFxVgni3Ot5NSkKVRxUpNLooKrJCwZEaiCTB6D3wvOH5NQoPk1awFPTpOjUFlRF09RnV6gIBvbFsqcIy9SqWejmV2JqVFquXAIYQEEbgTP5EY9qeCshytTp1wCQf3JbSdQbdxa49N7TaMVRWhrxjalj2A+Bc9UoZmoVy+YqLUCqWgekMQrWQEaRMyQL7jDdDjFA4ZwDI1OV6FYM4bVrNSCXLSsiBeXJC8vMbmRif8ADdPLU6uYp0EqK4YGqX1cxJeGlibkhj0JBDXBBJRz6+otSbkihfSL4afNZuqS/l0liBvqYILn2G3U/wB1lW4GAPtD5fx3/LfuNu/bDd8bZit59VaMBiQPMb00wVAlZ3qdB2v1jFCbw3Y65bmApuSVACxEEjeTeJ9pjG8Xg5iY8F55TQIVftGcjXdU2ADEwS1+gn5Da4LSYBlNMM8AM4pNuQCCh0mYEX7ja0YjuCeHWYqUIc2DqTBXabRpk2Nunyxd8/NJU5ZBIUm4CDuYUmNh298YzZ0aecFW/wALZgVZGAIF0VtQm8gikIbveMDL4eAkxmL9jVF7xI8r397f1tQz7SB5UTVWmDqEXBJO14iLSJ62OB14m9SAqC7qt3I9W0QskwGMe2+JUzTotkTkOEikxqClUc2tUDvAImRKA69536d8EZxc5qLUno0suqBgHWGWAJ1SpCrv8Plgqlx0xPl8uoCZNgSAJtEmZF4sbzjl4qNOkWNTN1aQKAFKYM8pfmVuk6wCduVZ2wJ2E4PTVMXmYzb5jMlqtWjVJRvLIpkyvlSoQFAd2ViN97bjAy59aJDq9NWQq4K0CCpOnSwJpXJQ+xiRbFoPhbJ1hNXPnXusVVdtIRV54X2mATBO5wRlOE5CiR+11YLMwYQqrppwY1yTY6l0ydVxsIbWTpX1MNnuib4ZXz2ZDmjnKcINB+xgiqEQH1U/SXDHaYYbRAu1OYE7xf44pf8AgeW8k1znMx5SaS0VZCFZsQimPWQVuIj8Kxc9WFKXg83k0zFAOpU7HAw4QoFicZjMAHlLglNdlGwGw2EwNu5J+ZwTRyoUQNu0YzGYGI7eWMaHLiSRY98ZjMVQWbCl3v8ALHujGYzBQAma4RTqNqdZIEepha/Ygdccz4foG5QG0XLG0ARvtAx5jMAHTKcGo0iWpoFYiCZJJEz1J6404d4foUGd6VMIzkliC1ySWJgmJJMk4zGYEBlXgqM5eTJM7D4dRjV+A029YD2I5lU2JBI27gH5DHuMwAFU8koOoAT3gT03PyH5Y3rZRHjUqtFxImP9QMZjMMDh/hFHcUkHNrsoHN+K3X3x6OHUxsqg6tUwJ1QRPxgkT7nGYzE9yt0vJ6OHUgZ8td52G9r/ANB+Qx7WoK+6ibiYE97H44zGYFyJtvkDTgdNfvVLfx++NjwRPx1eu1Ruu/XGYzA2B2zeRR6JouCyMuhpY6iCIMtMyR1mcdjjMZjFlI//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MSERQUExQWFRQWGR4aGBgXGBwdGhgcHB0bHhwdGB4cHCYfGxkjHB4gHy8gIycpLCwsHx8xNTAqNyYrLCoBCQoKDgwOGg8PGiwkHCQpLCwsLCwtLCwsLCwsLCwpKSksKSksKSksKSwpKSksKSksKiwpLCwsLCwsLCwpKSwpLP/AABEIAQYAwAMBIgACEQEDEQH/xAAcAAACAgMBAQAAAAAAAAAAAAAEBwUGAAIDAQj/xABIEAACAQIEBAQCBwYDBgQHAQABAhEDIQAEEjEFIkFRBhMyYXGBBxQjQlKRsSQzYnKhwRWi8DRDU4KS0RYXY/GEk8LS0+HkRP/EABkBAAMBAQEAAAAAAAAAAAAAAAABAgMEBf/EACwRAAICAQMEAQIFBQAAAAAAAAABAhEhAxIxE0FRYfAEoSJxgcHRFCMyUpH/2gAMAwEAAhEDEQA/AHPm6pVGYbgYpK+Mc0yBwKCqZBL1CACD/Cjfdlj8OuLpxH90/wAMKDLUy6U1XlRKNNSWF5ZQSRAAR7Sp/P1DHJEomk+kirr0u1JAdm5iIG8/Z2+HuJiYxpm/pEzK0jUXS4vpKlQpAJBJZktBHbbEXxrhLhRpblAIUqxHq32+9ubHckiDOCPD3D6+YpCJYIaispXVOqIJcsh1DvzSdRMkk4eOSqDsz48zKAWDMVJ2GhSOhbTIY7AaenScRjfSzmISFXmE3+MSPsri3tg1Po8zCoQWJLwrcqLZZIA52A/I2sI680+iNulQAERIJ2M7ctt98O4hTBqv0vVgQIUk9ZXuAY5Li8zjxvpYzMpyLpaINpv7CmRPtIx3T6FZv5o/M95vyY7r9ELKIFRSJmCTYiBblkWEYLgKmR6fS9XltSrpE3629jTF/acZS+mWsSRoWdhcXMkX5RAtM4Lb6GmYAGqIBmxPXeeWTjxfoTgz5n9fn+DBcApg3/m7m4eUpjSJgKx69TpEfKcb0PpOz7LqFEEnYBTHTcmCPy6YsfBfo2p0iGqc7i0+w2vAJ+UdMFZ/PZbLNo5dYvpVRIt1PePnid0eyKUfLKqfpLz2mTSAI6FTHyiSe+2Nav0pV4XSFJad0cbGLET/AFAxbMjxPL5khIGth6XXe02kb/1xx4v9HdKsJUBG9v8AuQSP09sG6PdBt8MqdX6V8wCAAjXvY/wxBBMiG/1OPX+lbMyICEN/C0/kJE/E4Lb6GAY+0I/5/gf+H3GO3/lEVECpIO41fkf3du3ww7gTTIqp9KGZ1sCECqTcqwNp6GBMDoTjKf0p5ifuDpse4Atq98Sz/RDIjzLEkkBtyZ/9O+8Y5L9D4DWqH5t7z/w+4GC4BtYJT+k/M8wOiQJEK5/PsL7icH5PxrnXiyiRIMEqSSAFkkS95iO/bGrfRMRvUJEaQdVwJBj0dxjqfo+rGmq69OiQpEEw0TNgCLRsD7nBcR7Wcct9IOcNMu+hApuYkRIUGd7se218FD6Qa7NCVEaBLE0mAj2kTPaYnpOIrxBwevl6RJsp0KBEDlmWDAsQ5FtUiOWLgYE4RwuBqLQsAG5Pp2mZuDe83j2wY5FtZak8YZoyQ1J1AmUNgOX1akEEg/0/K88Nql6SM27KCfn8MKgZIoHDSVak4UxdhpOnWIOtluTa+wuCMNXhP7il/IP0wmI24l+6b4f3wnuIZNmc1aNMlIpsTcj0QxEGJkqYPQmADplw8QUeW07R/cYTeWSotA+b9oXUWBKPJ9J1Dcg6bgC/ecEQJHheXzWYplFosVsSDYiQYHNaYAH/AE4YvhXhjUMrTpv6wL45eGEikvckk/niadwBJ2xLd4Llg1qD8sBcUzhpUWIGogQAASB7tF9IGBuIZTNl2NOoqr90HpywZ5T19/fpGA88MyJBr0kJaQrMLKbAXS9yBt87xiWaw042m5IEp8drOi6XAc5dXMxYgjW8aYFjaT027y/h3iD1UYVAdam52EyeUDpEbGTcHrGAKHC84GP2tOysLbgsoj7u2sav7HHc8Pznln7YaybdgNER6fxe3/YSdGotNranH7/wT4bHj1AASSAB1xD8LyeaWoTWqKyQYAiZmx9A6Yr/ANKfiQUMsU/EJI/EJAC/BmIB/hDdsUlbo45wUXSdle8d/SoBNOgTJEgLILDozEXVT0UQzC8gQTU8vwvPV11VKxpzJCIQpE7EgMGb5yT3OK94Qyv1viCCoWOosxIsSYJ+QJ7YbfCPC9JqruTOgwBPbv8A0xu6gZ5YscwM3l9J85qgJ9LjVMdpJMje0EYYvgX6TQ8U8wTAHUk6fcHcqOoN1F5YSRAeNOB+R5VRWurR1jeQTOx6WMbYoa1mp1jpMQZUgi17Eb/1xVKSDg+rqcEAgyDcY2BxSPoz8Q+dR8sm6iV9hJBX/lYW/hK4vOOZxp0M5moO4xydyGncRfuI6/DEPnuE1GNYhKZD9NWkk3GotoMEKYAuOvTHLOcHqv5gWBq0feP3abId9rkHrtgN+nH/AGJ5nB3FjsexxtTqd7kdcVfOcOk1FBpK7MoA1CakK065G5abHcLg/hvCHWs7klQQI0tIJkE2IsIsAbjocIHCNWpHfxJkWr5eoiRqZYE//rC0z3D8xQB10iAQdMXm0wdMwY/v7S3iMQXiOlNNt7EH4QRioyozSsoXD8q6ulerTYLLX2PoABaTE6psvRRMmQGrwmPJpRtoH6YVFAVGSKKhCgmHZmZmB3mRBLSbDcjthscKH2NO0cot2xcjPubcRH2bfD+4wk+HcQcAIaQ1OV1VIDEMy+tZEq+m2oHczHTDr4kfsn+GEBkAqNTtqctTHWFjTewgmCRJMC3tDigHbwE6KClyBC6jGw6/piD/APNDJuSNZUTAYggEz3iI98RPjPxTWy2XoU6IWayczMJhQo2HU4X2WqJyqQxBgsoItFoF9PMOm4j54UYdypvI5854q0o+koWVfxA3MRI0raTikZriLO01Gdm5pYkwIWm03JAHNbp8YwcfBVGjncsKRKh6dZqk3JVfKAA7GXmekY6NwNM1TzyD7N6D1KVIyYg01nVO5Jm4iJFu4kkyQzg3i402IqHlIOnW0ERBieaTJ298EcQ+lPLUWKtd16Jqb/6BB9jis5zwjRVOHmtqrvmKqU2L1GhFdGaKYDQLhb3Bgnras+NfDyZTM+XTny3RHF7gEuIPSdSRq2FvnW1NgO3hHHUzVBa1Ikq3ff3wnPpqzZNfQNgwX/oRW/Wsfywd9GHiqsmZTKHSaLloFpUgybjfffET9KTmpXDGJ8yopg2kCmL+/LhRjtkNvGCpeFs+aGaQiJbkk9NXXDH4M7mjUVaxpsCSCOsjv0vfCsFGOadrz2jt74tfhHjQIZmeXRoKMQDogGVneGLSBJAiMayXcS9kj4tplaKBq7u1PlYF5LXJ5h0JmxI2AxRKbc0jriy+O+LU6hUU3DWj+K5FjYbH3OKxkWmfa2HHgJDJ+izNlawE/eA/61YfrTGHFn+LJQpGpUMKqyThJeAH0VdQj1Jv8Kth2Pv3xYfpI8R1vN+qqAE0BntJaTsJ2uN/9HKSuQ1wWTK/ShlqjBV5WYwoeVn56Yx24p4smmfLKhiYkGdO/tvbr3GFpwfK0q1elScMUZ7ww+90vvpN5XodhBAunB/CFBM9XpoClIU6JKk3ZnapeewC9uvthNJCyBUc8fMLSxYFSSd5BrAx/ESgv/7YsXB/GAA0VCurdQzQxBJG0X2/XEAeFfW+HU64PlVWNOSCY0iqQgGokgqGmQbkfl0q+Dcp9epUChfzKFSo1Rnc1CysgBnVAETaD07YHTAkq30t5ZSQQWgwdEkD4HSJGLFnW87L66ZBDoWU/KR/XCS47wsUcxWo+oU3MGYBkKVnovK09zcAGCRb/o98SVauvLvGmnSlLbCIIMW/1+cyhStFQeSH4hxB7otHmRuWoAFOpQ2gsfU0QBcjrPbDi8PvOWon+AYSXEaa1HddOlwzQRMNIYDpuJ3k2GHX4bP7LQ/kX9MORITxE/ZN8P7jHznQypWrRJ21oR2PMDbnnr2x9F8U/dP8P7jCE4XWjy0FQMpNIQQ3RSdQ6AyN+ywcOADN434Sp53LIWLK1NJQrv6du18KfLkgBQuplOkU/LJuRzBlt6rA32AGH7wZvs0/lH6Y3qcLpE3ppf2F8TGdYLmsiozea4rUqU6lQU6fkyVqaAI1QGWAzBgREgjoNt8cM1xHNKK+uqiJW8x6vkoQ9QLTTVpLOwTUo0mADYxuMNjiXAKdSkyKoUnYx1t/S2KRxHhrUpV6ZLQe0GdIEQIiwUDr1i5xSkZkLnM9mgKNOiEq+RUDUkdTyFVcAgiovKFmA0/0AxV+P5zNefUfMz5toYrywJGlYEBApYad5LTcnDj8PeENOqpmArO0wtiBO5PQsf6DqZJxNjgND/hJ3sAL/Lrg3pDoXn0Y+D6YRc6wYVWLaQbKoLWIHuIOIn6TuFsTVIA0o2tY9RFyZ72Zr9dI7jDlSgoWAAANgNhineNeEagKoXUUEHT6tMgz/Fp/D1BOEpfisrlHz1U11QVRSfykx88E1ski06jt6mI0rAgWBYsTtGwA3M3EXs1Th60qbNTpgahJG4pi/wDzadQ5SZ3EwYmEamWM2kr1HS39b46LJZCpkGIkALPU7n4dPyx3o5HSZVp+Jt+mDamXe+q0DrHynsDffEjw3gXmXIDIINjGu8CP4ZNyPgJOBsSLf9H3DWcUpAhzqabsAQCI7coDT2e0wcWf6RPCqVaRzIDGqiRA2Ye4IMjBf0e8MAR6oFqhsTuQO1gAvsOw7YutVJEQCO2OeUslrgQHB8xV81DQUM8ys09QUKZWZgALc9gSTix0TxLzzXdqdJiAklPWqkkSqkggGb2N7HphpJwij/w077YF4vwFXT7MKGBntPscG8kWb+YEp5eq4FJGQilSUqpLVKmnWWZ2ZA6BgAQNj0GCc3mc8a1N6BV6ioyCo6SyKzIbnUFYk9ShPxm82/DG1svlPrlbdJipu06YuSYMC0Ttix8E8Nimh80K1RonqFA2VZva5J6knYQA20CEhVr1FLmoHaozNrLqSamq5vENLXEQB02GGZ4U8KU8tR80avMq0+bV0tsLd/8ARxcU4JREDy1ttyjHHiNMaXHsf0xMp2XBZEZxCkTmKwBIGoz+kmHFvlh7eGD+yUP5BhKcbB82ohYKuprQZujSxMQY3tIsMOnw4v7LSERyDbBqMhBfFh9i/wAP7jHzvw+sFakikQSgJ6mCLem3W1vjj6K4mfsn+GPn3h+TDNSdbgFCZ1ErMb897n8MdLYuADz4Tamn8o/QYkDQVmDG5Exc2nfAWTULTT+UfoMK7M+Is/R+vhsxVL5enaQsajRZi22wYah/D3xlGNs1mOXGs4TuZ8YZsVKqis8LmqFMAHZW8kOo+OtpJ67ERiQzHiXMfUpGZJbz6IDAjXFSuyupiRpCnQD3U9RitjMxpNYf6P6Y4Vc8iiTqA/kb/wC3CtzvibMo9B/PqeVWOioqmdBqEFHSZIgkJF7GbnANLxbm2RX+sVROb8ohYgI1VF6g7LKjrzEkmMGwBmcS8RBU+zSoW7eU5t12ET88Uuv4r4oy3yov/wCi3/5MCcM8TZlqrq+ZqcjUQJIGstQUlYnZnY1PYDoBB38JeNcya+VWpUNRKlFmfV+IZnywfblYCB1C+8tRoCt5vLZsuahyjKwMfu3CgERqHqPW66otsZsXV4Srp5j5V0CGJpE3iPuNcTewHbrgtvFudM061SrTqBajrUpOpp1QpLREfZwCgAgWDbk28peJM0KWXX6w4FYaC5ALI9SjTenBiPVqAB/GMXkAWhwvSvmJlWYAwC5su8wqmSbgRYEj3wL9UzKtrGWYtqA9DQQAQWM80dhq6mwxJ5TxJm4VxmKpBzQp6Sy+jzqyxMDdQqzb0zaTjM14lzdJVqNUqVsv5fPUpugqIRUfU+nZwBpX/lNhM4MiJXJ+K+JogUZYQBAAosLe32mLxkPEGpBrVw3by3H5yIH54XviLx1mkNby3jyadAiBZ2qPU1yCL2UJ/wBXU4O4D4hzBrNqruwp166EMRpdFdgs9tCrIPvuekSQDCGZV1ME/wDS1vjbHehmAfY9uuFdmfG2aCVm1nXlcxLBRapQLg6YI/4dQR1+zbucD1PE2ZpuAtVj+31KRAgakXzIToNMqOoPvg2DG8zXxgqYTvE/FubTUEzhIXLahUMadYzCJrYKDIgkEAGRcDbGP40za12HmsVObWneOVPKWoVFrFjY9RJAO2DYwG+9UC+IzPVdQaD0P6YpVbxXXpZigrvrov5iksBq1ghhNttAdV+A74t1f0kg7qdvhjNqjWCE/wATzamtWRyIDGJIlQ0g/d7E2vc/m7fDy/s1H+QYRnEaH29V2kLqb8Q1R6oGrtJ29vbD34EP2aj/ACL+mNJq0Y9z3jDjyKn8uEBwaA6FUIHJJLGw0xG17nbrPTfD78REjLVCJJA2G5uJAwpMnTp+degpVSdJCRBUSImnpnpvFpnDhwJjbyyIUWT90foMQXEvAeXq1Kjl2HmXdQtMhuUrzEoSwg7MSPlbFh4X+5pk76F/QYI8oYyumaXYu854bydKqVerV1Aq5Pk0YLRKtPlczgD4iAffGU8hw+nSZGqVClZVIDU6agBTUcWFMLJcv6gZYH2wwVorfv1P+umIrxPnK9GiGy1PzH1oGEFtKFgHbSDLaRePneIxSkIq4yOQDEmtUcoGLHTTIYJuJVLxqkAdTq98CLwnh14rVAAQ0eXSs3I2uPLu8xeCQT0wbmuO8R01GSiCadVwF8p9VWiCAtSmZjWJJ0n1AEiMG8O4pmmzL06qRTWsURhQYB0CTMzCjV9+YMaYkzishZFjhfD1M+e+ocxPl0iZUBZk0/UFYAXmGEWwTk8rw/L1BFRyUMKPKAVbFxGimJjUWvYEzAN8aJxvPGto8n7Pzq6BvIf0JTmi07c78s7H23x3/wAQzrZOlUWmn1hkDNRag4GoSXTVPISICluvebILAauT4bzTVbSo/dhFhVIkKISStgYkg6RMwMcaXBcgSQHZ9CzHlJby2VJAFPdSqgewHtgnM8Zz2ohMsHH7PpBoMJ8yTWBaYHliL9DvM44pxfPy32GkacxB+rPzGmfsBG4LiDfebQRh5FZ43BsgvOarqJLCKScrKQS37qzam3N5bvglOC5Omi/aVApED7KmFIVzb91FnJPxJIkxjXLcTz+midDBnqURVHkVIpq6k1GnqVIvblmDqN8E08/nvIyjvRipUraay+Ux005aHi5QwAb/AIsJ2FhFbLZGVVtSFCE9FzFTSOZlNxUJOoEGZPw5plOHoaqByqsWV0KALq1qrH0c3MRck2BJsDgRONcS8oscrpqeSGRQrHXU83TpMGU+z5oNxM7AjB2a4/m0p5jTSc1FqEUvsahUoAl2IN51EAjfSbb4Mj3MFp8PyDOpWo4dtAnylkyXVNU05AEMOwH81+68CyRZV1OrmpIBpU7VCSpaTT9RIPNM398G5vjNbzqWik7USaiVHNFw6MPQ/vSJG8dZttiPy/H+ItTH2CioaQIDUqgHmGrpIkE6QEvDd9UwDgyFg/8AgfD1U6qh0qpQjyafoDXWBT9BcbdSe+Dl8NZVqrU0L6y0mKdP1LHMxFPpaCb2WOhxO+HM1XrU3avTNFhUZQu4KgCCDbUJJEwJj5mVFAC84TbCyqHwJRkaixIIYStMwwiGHJ6rfLpGJqnwxadLTqJ0oRcC4g9gBYWxIlT0OB88D5Tkn7rfoe18RbY7YjeMUFNR2ZWZZYTr6BGkRFtvlv1w8uAn9no/yD9MJuqqiuR5IhjckMDJ31GNJI+N5w4fDxBy1IjbTsent8tsay4M0d+MKPJee39xhHcP4q7smvWGJpgtA0kG7A8siwNwRBbDx4r+5f4Y+fOF19NSkGZixZIXVYW0ktfeDtF4HaMVAY88gs0kj8I/QY0z2eakyDTqDbtrRQokCSHYEiCTyg7dyMFcNSET4D9BiN8XZTzCg0lgVcGMqK+8DcnkPt1+WMUrZu5UDNxuqT/s7KZAINaiDfa3me/fG2X41UNjQYbm9aiYgG1qh6ws/wAQ6YqtDh/PXYK+qncFsiuo/d3kXlpEdm7HHuWoM1SgBTXmp6WYZNCNRIJZ+boAAVO0T93Do2cPD+VZa2448LpoF2YDlFajIb8N3uesjHjcWbWFWmCCQJ86lvA6ayZBOnbp7jFN8s+UGWkyc9iMkkqQgBg6pmZIED42wWKMGqyU30B1Kj6pTLWcESwaR2DbnSe2Cg6b8/OCxjjLwCKY9/t6UC4AJOqCDP8AUWxpX444kiiCobTIzFKOvdrWExvbbEPwrIla6r5b6XClg2UpaSNS+qG9I3ncbxaMdOI5U66ZNOoVZzCnKUdQI0EGJhuUsoMfi7XdGbX4qsmaHF3YCKQZiYCDMUZNifxew27z0x3qcaCkjygVDEB/PowY1FfvzzAAwb39jiq1qbpWblqT5U8uVogg2F7wNp62YfILL5ViaQVHBk6h9UpmSNQDRMTBi8f1OFSKUG82XH/xITtRB/8AiKPvH3+tvz9sbpxZ2A00iSWIA86kZiDIOu++24jbFMymTkPrWozIxCxlaJBCdgWkg/kLd8d8lSOmjAMlmgDK0waRDKCYLASy2B6zMyIwUPptd/sW+lxViDFMEhQ0CtTJ+7qFmI5ZMk25fcY8/wAcMD7LeZmtShTJgE6tyAWt2PY4rFDhRYuFSpKAD/ZKeolgwYnmEglSSAT6lF8acPpFtI8lzCiYyKAatTXI1Q3K0e35yUJxxdlrPF2IJ8sekH99RiTplfXuJN9uW24xqeOPBbyTAi3nUbzq6+ZA9PXebbGK7VyenMAeWwbSCCMlTsdJIsDDm8dwVMYEzWVLGtKPEgkfUkgzqEtzGI5t+rHuZVBGN1kttXjVQR9ibi482kNNzYy++kA/Bh2OPTxmpceQx3/3tG4BjV+826+2KvnKZVqDMhc6Edv2JJNwCpINjCR1tEEiMaZ5GDsDTa9PSP2FQADdhGrZu02JBv1dIag2XfhmbaoGldEGBLo0iJ+4TG8Xv1643zycjgmZUj+hxG+DaemhtpJYn9x5PUi4+9awPbEtm15W/lP6HEvkn0KXiXEKikqjM7jUJKoQJXUFHJPYm9yDvGHFwamFoUwPwz+d8JriFXWz6Hh1LErrFzpIGkBt7CxAuScOjhX7mn/KMay4OXua8X/c1P5Tj54yFNxWpCT6l/FBv3iD8zGPojiw+xqfynHzzwYEVKatoeGULeSISZX2sB73xUO4mP8A4eIVB/CP0xFeL6iKyFmphgrFdZrA2KtI8o7SBuJtbriX4d6VnsP0xH+JCxqU0UsNQYcuZFEk2iBBLGeo2+eMo8msynZ9qavnB+z+rUdf1jVqmpeRN7nYx7YjsmlM1aMeTMaVj6xGslioY/8ANMjYkA7HFhRyFcdGYKT9fpyILNAOm15kbkKO2As3B1MG005Kqy50BdoWIQ6WYc2+7MbycOjojqqn87UQiVKKUEK+SHFXmOiuYAClb9Lk/G2O1LL00SshWiTqX/dVzKnSVAIP4Lwe/wAsTaAF6TMqBHcgD64hQkQhCqFhjJgrvMY8ypo6JNQaieac+pgLBJ1abmQZsP8As6Kesvv+5zo16T1VaaRDZcLJpVzdDT950BgO225jHDiqUgaOoUAokrFDMaQp1gyJ3OlfyPdcSpFNCy+YVaCH/b9JVuaFsLc0DVAIk25YIma40rV1sjuWED68SpkkKANBsSY0xExub4KwYqVztLsQ9XLL5lYAUdPljVFGvEcpHWex7bzEY4U6VCcuwFFplXmjmDZSyxY8v2ahQPbqIxK1uKUaOggK7EN6s4SmkQtjp5tjIIsRfeccsnxanTIZVB0aSxbOtY8qw807rqYDe5IJFwMI6E3tx8xXk48MGXLVCBS1HWqzRzE6TpPNeI0hu1yPgePDmRHoPFEMLSaOYtoPLEGTECPgPhg0tl/JWojCRZwM+0rfSgnT94BjJi4tN4xOMAh28tdLXkZxtKcxANOKcLLKRI6qR0wgu0/n7hGXy+W1OUWkG1KvNTzBBMNZNIDrsDeficZlkpB62r6tIMNqTMepZHLFyoAI26AzgjL8TpkuquAS0gnP6S4MyCSkjYHT7kzIxtlzpI0EjUYGniK8x6gcssRqB69MUc85VafhfY04hk0pVqDVly4pAEKVNcxq1NuJN2k3t+eIirUpxVJ+r8zAr/tEEggPuNVhpjE5mNLbMKigqxds8hnUiwrWnTqBABNzJ64FzWbpohZiDLAmM9SkQGGn0WUT/RTPLhGkJrHNkfmEDsCBlyGUKL5gehACY6QFjcTB63xrX8pm10zQOinTeW+sW9ABIuPUT3tE9cEZrjiKbKbrobVnFiQLkgrLOCRc+xiwxqnEaLRqNReRjP1unGzRB0zpJUCYgSfw4SNqkknT+fqWjwYqrRaBTHMJCeZYlVI1GpedJG2wjrOJrMjkf+Vv0OIzwqiim0MSAxsa61gu1gVsBF9Pc4lc4Ps391b9DiWc7d2I3OeZ9YYAk8xAuwEfHTA/OMPvgw+wpfyjCM4u2p2VdCCWBMjUx0lpbrG9ulsPThX7mn/KMaz4OVcnvGP3NT+U4+fOGVAtakiwSSAWkGQBHLzCAbzabkY+geNH7Cr/ACnCB4bk1Fai4lhqF5JiRI1QsdZ3GKj3Af8AkDCrP4R+mIXxPUqEjQtWADJSlScbjfzSCP8Alt+WJjLPKpHYfpiI8VVcmGpjM+XrIJQupMAQWIMQIt8LYwXJq1kjKXnKULLWdZLFRQy/eIJJkEi8gzBucBtRqqFULVk3YillRsYCtbl06S1p9e/QFZfM8LGq+X0kjUNECVkibdJY/PG1H/Di+lRQ1MCqwhm4Klbi4IJHvMdcVZdA5pVhKRXAZhzmllVVdLnn3uCIMkSAAQJtjplEqai2muoGk+WUyp1ekMAZO8Ek29RjYRlXNcKqU5AolVV2jyyYWGLmNMiQrH3g746PmeGqxFRaRLDXJok6ha8hTO4+Fx0wyex0bzrk/WRJJgrlO4IHwG0z3JvGIfPiq1eny1gVQR/s4lgYLCJ5zc35RDW2GLYvBcnWRaq0KLB1UhjTEldI07ifSABOwAGAczwBBVR1o0gtP0xAiSxMDTaSx+MnvgbL0Vn9GVirXq+cmpa5MWn6tInXffTyzqk/hEz1l3pscrVJqV1cS2k/V5YBW5JVSsHfvyi++OmZ8L0w/mUqNAHSQRoA3mZtcEEgg43yvAyVKijRUG50003Kss2XfSxWexPfE7jdwTUXaIOrqOV5RmFYOZ/2eW1P22IUj2/eDfp24atVqanVXQNpEBcqYkEarydIPMes7DpicfwxQ8k0xRpBjudAAMMGANpIBVd+w7YBTwwqjSuXy+kxI0JeDKk2vBM4LQVuTV9wJGqnN1CFrwdUBVypAEqYAY7dN5298TQq1ZU+XmhpUi9LKkkmYaQ8iJFhA5BO5nfh/hemGZqlKlBvAVY1QBqsLHSIxKr4VyrXahTY2uVk2UKP8oA+Aw00Ya1XjwQGYo1CbLXAPJHkZWTpUSzSRZpIjYHVYCMVXN1qlU6X8wX3ajQAE6RaDA2N4Mye0C6cR8L5UhgtGkWiVECSBAMCbiDEjuO+Ktm+EUXKzTpwBCmJIWwA/hi9rdPhiWzr+j07yQlanUJ1CnXg3BFGjFhfmuTcX3jpIAwXlw2kA0qocKOfy6SmJHLBJXv7bxeMSPDuCUFECnQBKnVrCgGT6F9rC42jANbg9DWxFJTIFoAibEHpYgEHsRhWjvUZNuJaPAWdqEVEqBgQQw1U0pnZRslj8TfcdBizZxvs39lb5WOKp4VyZo1AKaBFMkgTAUz3PeNsWzMN9m9vut+hwJ2eb9RBQlSEbmq4qVKiNAKlwGttcc3N0t0BtHsH9wr9ynwx8/ZvJRWrO0hdT3Pz2lL7d8fQXDR9knwxvM845ccH7PV/lOEHwrLaalJlWoEJFyRpI0DT0udUfOIw/uMiaFX+Q/phP0eI02ANBjURzqK6QzqCdlMakVACQBEEbkLgjgO42+HPyqbXAiPhgTjnFaKEU6rMpcSpCsRYgXIBAMkb+/bHfhbgqsbYkdOMTWWGV2hx3LLYvEX9D7bn7uNcxxWn5ZenURiJOhjoLaSbLKzMjsdvfE8lTm2MRvB3n88CioT1Hz3/AFwYHFtkPxDjSFUYOi+oMCyyGBAibgiJIteBcSMSeRz1Kw82kTtyuLk9pPfBTza5GNsu8kicBT4Nc3xCnTB1mABJsxge8Ax7d+mI7L5pq66qa6EvzMJJHSF7xcz6ZiCQwXev4ZpsSW2NwAqAD/LeO2x6g4isz4e8qFpfWaix916QVIAAEOB2JtYyZvi8GSbRLU6UcpaTB3iT8h8RtjZ88KKAkQO5tP8A3xV6HA2DM3lZjUUiS9Akwdpje5Pax6mSVU4cYYHLVDIIkPRAIsIAgADrsPeYWFRo2w7OeIkBEKzMBqOnSYWJmSQJi4AuZFrjBlLOU2rGjP2gXUQAYAkASwsCZsDc3O2K7V4dVquGNHMLeWAq0VmNidPvH5fPEtQ8OJLRWrjU0tzKNR1BpMJfYD4W2JBTSGroN46zU6DaCfMeEpgbszGBcXURJLfdALdMVfiWZzI+yV3ekhCa6o0pVZAquGYXNP1u0kmKR9QYxf8ALZVUUAEn3Ykkk7kk/wDtiDFI5nNuSpFHL8gkGHeFZo7qDpBPdCBIZhilSMW2yrVMjmC0hKyzy6lQqQoqMDpAss87R0NZDcUg2Ks3Dc7ScPUWtpkVHhCS8KzaQCg6lUIAsTEgKMN3iPh6hULO1PUzRJ1MJiB0PYDEcfDmWc6TSHQkhmkXtF7bYTkmdOhqOH5CmzH17mdRVWpUEApIVUGksJ2Dap5zcaD8j+F0M21R9RamqgoPMUsxKxzaZEsSCdUkQ5EGLsDP/R/l3MqCs7iWPUmRzCDc7Y75XwRlUZX8sl0ggs7kSsQYmDsPbpGJ3Yo6/wCogs2/nk5+FuC1KKk1CT0AMTA76QB7C0/niZzpApudhpb84OOzA3MYF4m80nkWiPaJwkc2pN6jcmJfjVI+a5cVNKl+g0gaehn8Xe5OqcPjI2pL8MKziubU0S9VlRNJIUKqsykAaWnmYEkGYJDdpENLJp9mvsD/AHxpN4RxI141+4q/yHCizucp0Q1MpURmgQjKgYMGcqtySCoaSY3N5a7e4yPsKv8AIf0wnvKD1NVVnD1PLKrPKSafKBIlgYOki0AGQQQaiBZeAeOURB51NxN1C8xvcg7bEx8D0xfOH8QStTWohlWEg+xwpuKJTp0tMgt+h9u3z7+9p/wf4uVctSSrAC6lESCdPcMdwZBAMCD2wpR7ottsYKPOIybnvuLC/wDbAtPxhlzHMYPUjf8AKZF+mPanHMsT+9pgCPkf9RiKZUXXJL/VgwE74BztU5cBglSrqYLCLqIB3Y+wAJ/IbnGUPEOWAjzk/PG58RZY/wC+T88FC3MAp+IahR3+rVRpQEKASzlmK6ArItxEk7AEHYzjjW8TVYJGTrkCYIAkjUVBj1XALREgRO4xJf4/lv8Aip+eOR47ltvNX88PHggia/iGoBP1avvblM7qDNtxqFrzDROk44v4jqhdf1asTJAUKbgLINxsdtt+veR4lVyeYCipVUhTIhyt4IkxvAJ3tc4ja/AuHlVUuCFTQB5rCFDao3H3oM+w7YKRqps2/wDElXSW+q1YHvfabCJ9rgX2nHVPErqbZPMNGrYb6e1pINosDfa2NKPhzhwF2AuT6zuSSf6nYz0wXkuH8Op1FdGGpSWX7QkSwg9b274MA5PhBdPxLU0knK1hDoogE6g0y45ZCrF5A6bSMY/iVxTVxlcwSZBTTzLDqo1D3Da5FoBv1weeNUB/vF/PGn+PUP8AiL+eFfozpnnDOKPVLhqD0wumC33iZJAED02vcX7ggFtREzgUcbodKq41HHKM/vBhUUg9bYxmxHDjdE7VFn44CreK6SyGIkWMRaepkiB/r3wKLKok+I8QSjTao5hV3xT+O+OVKRSpu0eoG07QosZJJjpgfxt4pV8uUT0s4RzNx1iF2PscRnC9FWmEm4EKSDftvF5jFqOLYrOJqUc3SWiRUrOqMCahVoKBTBIIixSGWZGkk4buVHIPhhQVE8qrrpMXdUqahy6fSoI7rBBLBusR6oDhy/oX4DDmjIG4pV+wqfynf4YUr+W1OnTJdCKYpktTdgQLbIDpI0i4iZnDgrJa+3vt/XAxop/D/TCToYn3yb5hgORAuoMxLrMxHpWYAsCPe4JIxtmM15NFISXGqmzojMdLm8bsV0gGT16mThueVT7p/lxhpp3T/Lit47FHm61JKdVaSk03AIJBsylwIVVkMLHX8hivUA4CghirJpN6hIPNzDlswnrfobYfhpUgIhD/ANOOdOjSv+73P4cPeDEFmOHVdQjWb9J6s0TBtaJ7CMdMtRqqyKA3qBYktNotqAIgR3v16YfooUv/AE/8uNRRo9qc/LBv9EiCGUqkaeeRseb8iSosN5wJS4fVJMmrp7w23P8ACTsYx9FClR7J/THumj/B/TB1PQHz951aHYa1AICiWEAEnbTf8jjlmS78ylxMSo1WMptsYsTt1OPoZjRj7n5jGwo0j0X8hh9QD53yVKqoDHU1rAybwdxc2ntBtg56dRQoYsyspDCWJmSZHLYiesdtsPs5WjN1T4GMbLQo9FT/AC4XU9DPnmvla+pRqqaZ3ExGuRMGOv5Rjpl6NUFEGskkFjJtESJggCR3E4+gfqlHsn+XGpyuX6il8wuDqegPn+qtQgrz61J0mTfexaFXf3PbbHHLZGsdV6gUE/i21NcSb30mMfQ4yuX/AA0vyXHhoUOopfkuDf6AQYNaKhUOIA0wxEcwJkFJYn2nE4BTcElYSmsg25tVzCEag4kgmLwo2jDgTJ0OgT5acbjL0+hWfiMG/wBAKMZnz6HMirVqaLuSphIF4IdTpMi87Re2OFNHo66baCGACsKha2mG+6IFySTF5jUSIcbZdOpH9MZTydLpp/pidwWK5nQ0qqLU1sUFPlRwNMsB2LMSJkzYr8cNnLMSizvGNEy1MbAY7abe2JkwIjxamrJ1wCRKESNwbXHfCpz3GAkr5asxjakOWwAE6tzGrY3Y7bBr+Kv9krR+A4+duLcWfWadCQuxcCGf4HdR77nvjWCsllnfNszNYUy7qwHl+nSGGlZkaGm691Hzk6eXqPMeUshtqexYqZEzGmIHQAmxtC14RlC+ZEyxmbtBa4FybwepEmAbYbvDeGtTLanHmsIUAaYveNQJPaSNuk4qSoqKsGq8JNVKmo06Yef/APO0j1A+XfpuD7A3x3q8CDSS6AMFMLlSI0sT6ZsTIBEDlAsLkltlaiGXZixU7ANAhuoy/e2nsTbpjVAdJTRe5unxEgfVomARtsBa+Is02oG/wgCYKwSxj6oYGsgwOaQFIOm9tTb2jtlPBxYqQ1LkGnny0BhKEGNQBHIFkbhnBJ1SCWy/qPl3swPl/wD8vcdupxL8MpVgy62OiI06gegi3lrBEbdO3ZNsFFMr9XwTTVyHzFAE0lQKUVSBKqHA1TrZwvMZk2HqIJ3/AIToPpBr0JqBdOilTAa9RgacNudR23Cr+HBniXI0Fp1My1AVqlNBEswsrBhJXorc+246bikf4lUqj7KgyiiivTVGqgryFtCnQSbW3sYG5st2DbT0Oo32LTmfC2UJI+tUFL25UpAgkMg0c/KftARHUJ2xL8A8EplKoqK8kU/LsumRr1S3MdTAyJ7W6CILwglDM16yVsupem8rU5+chhMzAJBVTItB7HmYkYTZhPTcHTFb4uzPl5yuxAZSabQyBo0gcqyRZ9iP6rc4r9TiZdZFMKAyNq0fh0WMMQVbRzDrrbacd/pVz60s653YxpXp6Flj7f1MDbC64nmKlRQajsZO2ygAdALDfp/fG0VgyYwslmGbVpFNgWYglJ06gw0gj7qyCAZgqPeZKjlKtpWnuptQJ9AEzp+60Et3JMRtiteC+CuaXK2hAeZo1E2G33UUDuTtJGL6cpUZGKtNEJNijSAFBsaTFpE2kk/O0ywaRVkfT8PMfMGtBqCmRlqkLpUXQm2o3kTBbpONX4PzF5WdReBlakQy+j3UWgXhliZLTIjVKwCQBuUEgCZgjLbkDb2Ai+PTljb7Md4FMESCdj9V6sl57kxGnE2ymkgSjwdiQJUmBTM5V7mF5jEQZglhpvPSRgtvBjeWyedSWECFxRGoABJYEsYMLv3Z+9iMhQra3FIaBaY0oY6b5catjaevwxZMtRKoNd2jmmLmL7AA/GB8sS5UUoJlNocJy55Rmst9oFRYpgtOkIChL2YhlNtyQYmZk18O5eav29AEMC48gfZy8BfXyqXQrH82InxPxA0Kwy+VyqhTTJLKjFiywyovQeldpJMWtOActxivRM1MuGdkOsOjzq1L0WCVliYIsZPvhbjX+lk47l/wsGX8J5fMMwp5qkxakRpSmBpViedQKkq8kQ3SF7mb9l6WlFWZ0gCe8CMR3BOHUkRKi0Eo1GpqGAUAqIB0SOim0e2D6laOmE5HJRH+JaIbLVVMwVMwYt8cJ/xVUy9MUlICxqYBYJCAQCbjSDsB1ufi4/ESk5eqB1U4WtfwaHZjKS5BZ3lmNwZjlAjoNgBbGsSWUCkar1l5FogFXkrLQDMAgX22P/fDQ4DQasCST5hFqrAM6E/hDAqB7AYF4V4Qqq5aEsJXWwPUyrARFoNrT8MXfgPClpLOlVY+oKbWsIuYEYc2VF0RNbw7TkhmUWMgqlpi5tO/U98et4eTTBcQOY8lK87knTPN3n4e5mc4e71HKhNTixYGDGiCTe6lTGm11Md+jcBKi2gctFVAm5osWg2nSZiZO2MvxHUunWWAU+CUxY1QSBN0pAj+Iwvc6p747NlBSD1KZNVtMlFFPVU9+VJkkk2tfBdHw9yESvppKDBBmmQWJO/NpAHYAY2ynhxlqay4EJplbS2mmJiIA5Npg9hfCyH9usMrHGmq1KsGlmkpkCmCGC0zqq+ogpqDwoO8hTFrzUl4VmF0LWoV1sAW1sCLka+VGWQoH8UN3nDKrcCrpULJVrOSBzFaLR3C+YwKj2Aj4746Pk81CjXXMdhREx3ipc/OMW14FpfUbLTVplG4NwSulUV/JzjEc4GvTrYMLcywEYASSQTO1mhmcH4hUqhzUoPR0tC6iDrXcMI2nsbgyMR3BOF10YaqlUKoFnVCGksSOWo3NtLG+0HfHfgtXONXr/WKYSly+TDKYu4YEi5MBWJPUkDacDWDHU1HqS3Mp3imhQXOV6tTTOkamfZUCL/lnoNyeuFXXrKVPl0zUgAsWA5QdhF5727wcNvxb4X+tZmqWMqCp0kkKSFF2jeOnz+UDm/AdS5plWZpZgDoWwURckksPgOU7WONIySMiF8KpURfL1a0Y6yiAqnbSxsSP4ZA7g4ZlPwyrLIKqojSnlJCW5gDFwSSfngfhHhMIUWoqFVHK6sQ33Tzc3cEWGwGLDxXhjP5XlhZRploMXWYEEHlDDoQSPlnN2a6bV0yGXw2qkFWUERfy09Q6iZ5pk/M48Ph9IjXBgi1On2jqIESR8+uDKXAaimmwRBFYVG5yeUIUtK77bztJN8aZDw0V0B9Daaga4mFVQJWR6mdVJ9pviLZ0tafkGPAlupbf+Cn6jYm6nmiB8MEZqtXpEBaTV+X1AqObUBzduUlpA6RF8eU/DFUBbrqDDmm8TTLE8vMTotJBHffEzxTg6ZhSrs6g2IVokdJ/qcP8yJuMf8AF2KLMZHMI4qLQq2YFtVdXjWG1h2Rb+rtMbQd/eHeFWr2OXeAUBWnVJhXUeYZbSJEBYBkkEzthj5Xg1dQoDVQFFh56R7D9xt/rfHHMcArlgec6X1Ca6GDAAIDUCAfla8bnDrJa+qqFVkjuC5fN5QOaWRcl1BIfMobqWAUW30n1HcwJAAi+6ZF8VyvwfMLlNFN6nmGLeYoKQDMOEUve5kgnv0M9w5Kgo0xVINQIocjYtA1EWFpnoPgMFXk47A/EXEGo5epUVdTIpIW/NHQReTiqHx5VhrUzpj7tUTIBtaLE6b9Qd8WbxWP2WrO2n+4wjOK8TVGmpMxy00EED3nYE3J69B2uKsQxK30jVVZhoQ6WVQQKh1KwbnWYssQRvcY3qfSDVv+7tqPKtUzpIA3gywMgGNjMRdTZTjzvXC06ShSbgsTa+5Nh7/D3wwODVkYFgnIonVG/SBNj8cNxSBZJLMeNqieYwFJmUHSAlUa4mAIWRJECRuR0k4Jf6QagJgU2gDZK15YjqJkRqI7ERM440cwL6TUVYm7idiQARUFgIsIsD026tWJW1QgwY5zJG//ABp1T17EYkvadV8f1ZIinu9/LrRCxpM9nm1ujTEXxfH9clBop8wljor8hlBB5P4mMg3FNokkDHOnUY38x7EX8xrj/wCbe039jiZ4bnEJgeYWYSdRDAdSBzkrvtgx4DZZEj6QMyZ00UMU9c6aoBa32YJX1+oEmACBPqsU/jPMwxWkrwJEU6w1XcQJUQQFBv8AjG+C+N184Cpyoo6dL6zVMQdP2cfwhrt7Yhm8ZV0AA8pnDnVoOpfL1AqQdVjokE3En2um0XHRlJ1HIdX8Y5pdUUVbTMaadbmgObStiSoW8XdemD/DniPM16oWrQ8tDS1locaW1RoOtQJghpE9e2B6XF89XLnLnLFLaQxOoSWMOAbcun43jFrIsemE2jJpp0yqcW8YVKWYqUgigIyAM2vm17kaVIhfvf6GI+v9IdVQD5dM8yqQDUkBtEt6Nl1GevI1ovitfSNmSuarCQBpXUx3AIE7dwI+Ywvq/iZVtTpljbmYxPwUCY+Jn4bY0ULJsclP6SKh1SlMaWZYJe+kMQywsFWK6RBmStoM470vHzn7tIXQX8weoAk+nZZg9ZBgGMLjw3xBnRTUQa3JKqACSOhA7TMHqBOLzQqLTkfaBlE29NwNyNwJG3fCaSLUbCR9ItSHJSnyBSL1JeVBIWacalJ0xJ63scet49cNGinAdlmamwWQ3o9BII77W5reDMnVvUuBIMjpFoaAbT079cC+Y9xrczGzOBEKLe8SSR94E4Q9oW3j2rFlpenVcVd4B0mEs0WvabCcc28fVwhfyUY6Q2lVqySY5RKC8ncxEMSBadspmNLHW9YwZgE+1m1NcW2HdsTtWq7UX8ohXZPsy49LEcuoR0MWxLa8FLTIqn43rkN9khIAICiqdXLJAOixDct47iZt3Pi6vzfZrZgo5a3MCV5hyekBibweU2xF5vj9XK1UXM5mkrHmFJUMumpwOYUjF9CxuYYz368P8ZvVd6IzNMVWfTSDKQVIM6WHlwSVYbmzADrh48B05bdyWAtvG+YGqMuG00y4/egOQTCLNMw5AO8Da5mcXKk8qCbSAYxF8Gy+bVn+sVUqKVXSEWIYFtRNhYgr+WJfAZEN4qBOVqgCTpsPeRE+2EfxrweyQ5c1ajE6+wNrz0F+p2GHr4iH2FT4fphP8e4bmKzXJQCQiKCWIYjUz6Qecj5AW7k3ATKhl6NKjXUeYGLMAV06vvBpEEg7Dv0+TUy1YuGZQfLUSUI8x37WG3wn44qfDfDqLVJWaQgB7zBmASLkSbT3wwvCvBGQfdggaWEye8zffDmyoANTL1X2TSVUiFVwJ6bC7QYn2xvTyzWGh5uLo0CSYJtuJuYiAu8YlszmmRqwJTlgg9BcA6iWFyTaYEdbHHGrnaiioToBUUTIuAKhhmMnYdPbfGG5nYtHdw/mP5BFyzEHkqSVEllcdztp3iBfriVyj6W0mlpESrCmR39R2DRFu84HTiFaNR07UZXSQUNUiZJaDAnoIkb3x6mYNfzKVRNVNqRnTZoZacyNXKSHax202nBuvAdFxVgni3Ot5NSkKVRxUpNLooKrJCwZEaiCTB6D3wvOH5NQoPk1awFPTpOjUFlRF09RnV6gIBvbFsqcIy9SqWejmV2JqVFquXAIYQEEbgTP5EY9qeCshytTp1wCQf3JbSdQbdxa49N7TaMVRWhrxjalj2A+Bc9UoZmoVy+YqLUCqWgekMQrWQEaRMyQL7jDdDjFA4ZwDI1OV6FYM4bVrNSCXLSsiBeXJC8vMbmRif8ADdPLU6uYp0EqK4YGqX1cxJeGlibkhj0JBDXBBJRz6+otSbkihfSL4afNZuqS/l0liBvqYILn2G3U/wB1lW4GAPtD5fx3/LfuNu/bDd8bZit59VaMBiQPMb00wVAlZ3qdB2v1jFCbw3Y65bmApuSVACxEEjeTeJ9pjG8Xg5iY8F55TQIVftGcjXdU2ADEwS1+gn5Da4LSYBlNMM8AM4pNuQCCh0mYEX7ja0YjuCeHWYqUIc2DqTBXabRpk2Nunyxd8/NJU5ZBIUm4CDuYUmNh298YzZ0aecFW/wALZgVZGAIF0VtQm8gikIbveMDL4eAkxmL9jVF7xI8r397f1tQz7SB5UTVWmDqEXBJO14iLSJ62OB14m9SAqC7qt3I9W0QskwGMe2+JUzTotkTkOEikxqClUc2tUDvAImRKA69536d8EZxc5qLUno0suqBgHWGWAJ1SpCrv8Plgqlx0xPl8uoCZNgSAJtEmZF4sbzjl4qNOkWNTN1aQKAFKYM8pfmVuk6wCduVZ2wJ2E4PTVMXmYzb5jMlqtWjVJRvLIpkyvlSoQFAd2ViN97bjAy59aJDq9NWQq4K0CCpOnSwJpXJQ+xiRbFoPhbJ1hNXPnXusVVdtIRV54X2mATBO5wRlOE5CiR+11YLMwYQqrppwY1yTY6l0ydVxsIbWTpX1MNnuib4ZXz2ZDmjnKcINB+xgiqEQH1U/SXDHaYYbRAu1OYE7xf44pf8AgeW8k1znMx5SaS0VZCFZsQimPWQVuIj8Kxc9WFKXg83k0zFAOpU7HAw4QoFicZjMAHlLglNdlGwGw2EwNu5J+ZwTRyoUQNu0YzGYGI7eWMaHLiSRY98ZjMVQWbCl3v8ALHujGYzBQAma4RTqNqdZIEepha/Ygdccz4foG5QG0XLG0ARvtAx5jMAHTKcGo0iWpoFYiCZJJEz1J6404d4foUGd6VMIzkliC1ySWJgmJJMk4zGYEBlXgqM5eTJM7D4dRjV+A029YD2I5lU2JBI27gH5DHuMwAFU8koOoAT3gT03PyH5Y3rZRHjUqtFxImP9QMZjMMDh/hFHcUkHNrsoHN+K3X3x6OHUxsqg6tUwJ1QRPxgkT7nGYzE9yt0vJ6OHUgZ8td52G9r/ANB+Qx7WoK+6ibiYE97H44zGYFyJtvkDTgdNfvVLfx++NjwRPx1eu1Ruu/XGYzA2B2zeRR6JouCyMuhpY6iCIMtMyR1mcdjjMZjFlI//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www.libertybonds.com/images/libertyloanbo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295400"/>
            <a:ext cx="3867150" cy="52768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http://upload.wikimedia.org/wikipedia/commons/5/5b/LibertyBond-WinsorMcCay.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upload.wikimedia.org/wikipedia/commons/5/5b/LibertyBond-WinsorMcC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063136"/>
            <a:ext cx="3535470" cy="554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32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9641</TotalTime>
  <Words>632</Words>
  <Application>Microsoft Office PowerPoint</Application>
  <PresentationFormat>On-screen Show (4:3)</PresentationFormat>
  <Paragraphs>133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Pushpin</vt:lpstr>
      <vt:lpstr>Bell Work</vt:lpstr>
      <vt:lpstr>American Involvement in and End to  World War I</vt:lpstr>
      <vt:lpstr>Review</vt:lpstr>
      <vt:lpstr>Building up the Military</vt:lpstr>
      <vt:lpstr>Organizing Industry</vt:lpstr>
      <vt:lpstr>War Industries Board</vt:lpstr>
      <vt:lpstr>Food Administration</vt:lpstr>
      <vt:lpstr>Fuel Administration</vt:lpstr>
      <vt:lpstr>Victory and Liberty Bonds</vt:lpstr>
      <vt:lpstr>Mobilizing the Workforce</vt:lpstr>
      <vt:lpstr>George Creel</vt:lpstr>
      <vt:lpstr>Violation of Liberties</vt:lpstr>
      <vt:lpstr>Bell Work</vt:lpstr>
      <vt:lpstr>Combat</vt:lpstr>
      <vt:lpstr>PowerPoint Presentation</vt:lpstr>
      <vt:lpstr>PowerPoint Presentation</vt:lpstr>
      <vt:lpstr>All Quiet on the Western Front</vt:lpstr>
      <vt:lpstr>Spanish Influenza Outbreak</vt:lpstr>
      <vt:lpstr>Technology </vt:lpstr>
      <vt:lpstr>Shakeup in 1917</vt:lpstr>
      <vt:lpstr>Major Battles</vt:lpstr>
      <vt:lpstr>Battle of Argonne Forest</vt:lpstr>
      <vt:lpstr>Bell Work</vt:lpstr>
      <vt:lpstr>Armistice Signed</vt:lpstr>
      <vt:lpstr>Paris Conference</vt:lpstr>
      <vt:lpstr>Fourteen Points</vt:lpstr>
      <vt:lpstr>Treaty of Versailles</vt:lpstr>
      <vt:lpstr>PowerPoint Presentation</vt:lpstr>
      <vt:lpstr>PowerPoint Presentation</vt:lpstr>
      <vt:lpstr>PowerPoint Presentation</vt:lpstr>
      <vt:lpstr>American Ratification</vt:lpstr>
    </vt:vector>
  </TitlesOfParts>
  <Company>Cosmos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dc:creator>mrives</dc:creator>
  <cp:lastModifiedBy>Maria Rives</cp:lastModifiedBy>
  <cp:revision>21</cp:revision>
  <dcterms:created xsi:type="dcterms:W3CDTF">2013-12-11T15:43:28Z</dcterms:created>
  <dcterms:modified xsi:type="dcterms:W3CDTF">2014-11-10T15:27:21Z</dcterms:modified>
</cp:coreProperties>
</file>