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y="5143500" cx="9144000"/>
  <p:notesSz cx="6858000" cy="9144000"/>
  <p:embeddedFontLst>
    <p:embeddedFont>
      <p:font typeface="PT Sans Narrow"/>
      <p:regular r:id="rId14"/>
      <p:bold r:id="rId15"/>
    </p:embeddedFont>
    <p:embeddedFont>
      <p:font typeface="Open Sans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PTSansNarrow-bold.fntdata"/><Relationship Id="rId14" Type="http://schemas.openxmlformats.org/officeDocument/2006/relationships/font" Target="fonts/PTSansNarrow-regular.fntdata"/><Relationship Id="rId17" Type="http://schemas.openxmlformats.org/officeDocument/2006/relationships/font" Target="fonts/OpenSans-bold.fntdata"/><Relationship Id="rId16" Type="http://schemas.openxmlformats.org/officeDocument/2006/relationships/font" Target="fonts/OpenSans-regular.fntdata"/><Relationship Id="rId5" Type="http://schemas.openxmlformats.org/officeDocument/2006/relationships/slide" Target="slides/slide1.xml"/><Relationship Id="rId19" Type="http://schemas.openxmlformats.org/officeDocument/2006/relationships/font" Target="fonts/OpenSans-boldItalic.fntdata"/><Relationship Id="rId6" Type="http://schemas.openxmlformats.org/officeDocument/2006/relationships/slide" Target="slides/slide2.xml"/><Relationship Id="rId18" Type="http://schemas.openxmlformats.org/officeDocument/2006/relationships/font" Target="fonts/OpenSans-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Shape 8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Shape 8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Shape 10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Shape 11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Shape 11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hape 10"/>
          <p:cNvCxnSpPr/>
          <p:nvPr/>
        </p:nvCxnSpPr>
        <p:spPr>
          <a:xfrm>
            <a:off x="7007735" y="3176888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" name="Shape 11"/>
          <p:cNvCxnSpPr/>
          <p:nvPr/>
        </p:nvCxnSpPr>
        <p:spPr>
          <a:xfrm>
            <a:off x="1575035" y="3158252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12" name="Shape 12"/>
          <p:cNvGrpSpPr/>
          <p:nvPr/>
        </p:nvGrpSpPr>
        <p:grpSpPr>
          <a:xfrm>
            <a:off x="1004144" y="1022025"/>
            <a:ext cx="7136668" cy="152400"/>
            <a:chOff x="1346429" y="1011300"/>
            <a:chExt cx="6452100" cy="152400"/>
          </a:xfrm>
        </p:grpSpPr>
        <p:cxnSp>
          <p:nvCxnSpPr>
            <p:cNvPr id="13" name="Shape 13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" name="Shape 14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15" name="Shape 15"/>
          <p:cNvGrpSpPr/>
          <p:nvPr/>
        </p:nvGrpSpPr>
        <p:grpSpPr>
          <a:xfrm>
            <a:off x="1004151" y="3969100"/>
            <a:ext cx="7136668" cy="152400"/>
            <a:chOff x="1346435" y="3969088"/>
            <a:chExt cx="6452100" cy="152400"/>
          </a:xfrm>
        </p:grpSpPr>
        <p:cxnSp>
          <p:nvCxnSpPr>
            <p:cNvPr id="16" name="Shape 16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" name="Shape 17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18" name="Shape 18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SzPct val="100000"/>
              <a:defRPr sz="5400"/>
            </a:lvl1pPr>
            <a:lvl2pPr lvl="1" algn="ctr">
              <a:spcBef>
                <a:spcPts val="0"/>
              </a:spcBef>
              <a:buSzPct val="100000"/>
              <a:defRPr sz="5400"/>
            </a:lvl2pPr>
            <a:lvl3pPr lvl="2" algn="ctr">
              <a:spcBef>
                <a:spcPts val="0"/>
              </a:spcBef>
              <a:buSzPct val="100000"/>
              <a:defRPr sz="5400"/>
            </a:lvl3pPr>
            <a:lvl4pPr lvl="3" algn="ctr">
              <a:spcBef>
                <a:spcPts val="0"/>
              </a:spcBef>
              <a:buSzPct val="100000"/>
              <a:defRPr sz="5400"/>
            </a:lvl4pPr>
            <a:lvl5pPr lvl="4" algn="ctr">
              <a:spcBef>
                <a:spcPts val="0"/>
              </a:spcBef>
              <a:buSzPct val="100000"/>
              <a:defRPr sz="5400"/>
            </a:lvl5pPr>
            <a:lvl6pPr lvl="5" algn="ctr">
              <a:spcBef>
                <a:spcPts val="0"/>
              </a:spcBef>
              <a:buSzPct val="100000"/>
              <a:defRPr sz="5400"/>
            </a:lvl6pPr>
            <a:lvl7pPr lvl="6" algn="ctr">
              <a:spcBef>
                <a:spcPts val="0"/>
              </a:spcBef>
              <a:buSzPct val="100000"/>
              <a:defRPr sz="5400"/>
            </a:lvl7pPr>
            <a:lvl8pPr lvl="7" algn="ctr">
              <a:spcBef>
                <a:spcPts val="0"/>
              </a:spcBef>
              <a:buSzPct val="100000"/>
              <a:defRPr sz="5400"/>
            </a:lvl8pPr>
            <a:lvl9pPr lvl="8" algn="ctr">
              <a:spcBef>
                <a:spcPts val="0"/>
              </a:spcBef>
              <a:buSzPct val="100000"/>
              <a:defRPr sz="5400"/>
            </a:lvl9pPr>
          </a:lstStyle>
          <a:p/>
        </p:txBody>
      </p:sp>
      <p:sp>
        <p:nvSpPr>
          <p:cNvPr id="19" name="Shape 19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ig number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7" name="Shape 57"/>
          <p:cNvSpPr txBox="1"/>
          <p:nvPr>
            <p:ph type="title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59" name="Shape 5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" name="Shape 23"/>
          <p:cNvSpPr txBox="1"/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" name="Shape 27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8" name="Shape 28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9" name="Shape 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and two columns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2" name="Shape 32"/>
          <p:cNvSpPr txBox="1"/>
          <p:nvPr>
            <p:ph idx="1" type="body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3" name="Shape 33"/>
          <p:cNvSpPr txBox="1"/>
          <p:nvPr>
            <p:ph idx="2" type="body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7" name="Shape 3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One column 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40" name="Shape 4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41" name="Shape 4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in point">
    <p:bg>
      <p:bgPr>
        <a:solidFill>
          <a:schemeClr val="accent6"/>
        </a:soli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/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ection title and 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47" name="Shape 47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8" name="Shape 48"/>
          <p:cNvSpPr txBox="1"/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49" name="Shape 49"/>
          <p:cNvSpPr txBox="1"/>
          <p:nvPr>
            <p:ph idx="1" type="subTitle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50" name="Shape 50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/>
          <p:nvPr>
            <p:ph idx="1" type="body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/>
        </p:txBody>
      </p:sp>
      <p:sp>
        <p:nvSpPr>
          <p:cNvPr id="54" name="Shape 5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tropic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/>
          <p:nvPr>
            <p:ph type="ctrTitle"/>
          </p:nvPr>
        </p:nvSpPr>
        <p:spPr>
          <a:xfrm>
            <a:off x="1004125" y="2060539"/>
            <a:ext cx="7136700" cy="10224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Theodore Roosevelt’s Foreign Policy</a:t>
            </a:r>
          </a:p>
        </p:txBody>
      </p:sp>
      <p:sp>
        <p:nvSpPr>
          <p:cNvPr id="67" name="Shape 67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/>
          <p:nvPr>
            <p:ph type="title"/>
          </p:nvPr>
        </p:nvSpPr>
        <p:spPr>
          <a:xfrm>
            <a:off x="66750" y="1218475"/>
            <a:ext cx="3362100" cy="3796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Topic #1-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Open Door Policy</a:t>
            </a:r>
          </a:p>
        </p:txBody>
      </p:sp>
      <p:pic>
        <p:nvPicPr>
          <p:cNvPr id="73" name="Shape 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86692" y="0"/>
            <a:ext cx="561946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/>
          <p:nvPr>
            <p:ph type="title"/>
          </p:nvPr>
        </p:nvSpPr>
        <p:spPr>
          <a:xfrm>
            <a:off x="311700" y="445025"/>
            <a:ext cx="3439500" cy="35253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Topic #1-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Open Door Policy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Cartoon A</a:t>
            </a:r>
          </a:p>
        </p:txBody>
      </p:sp>
      <p:pic>
        <p:nvPicPr>
          <p:cNvPr id="79" name="Shape 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68500" y="0"/>
            <a:ext cx="3740700" cy="5044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/>
          <p:nvPr>
            <p:ph type="title"/>
          </p:nvPr>
        </p:nvSpPr>
        <p:spPr>
          <a:xfrm>
            <a:off x="311700" y="108075"/>
            <a:ext cx="8520600" cy="707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Topic #1-Open Door Policy    /     Cartoon B</a:t>
            </a:r>
          </a:p>
        </p:txBody>
      </p:sp>
      <p:sp>
        <p:nvSpPr>
          <p:cNvPr id="85" name="Shape 85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86" name="Shape 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05100" y="815475"/>
            <a:ext cx="6458400" cy="4328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Topic #2-Great White Fleet</a:t>
            </a:r>
          </a:p>
        </p:txBody>
      </p:sp>
      <p:sp>
        <p:nvSpPr>
          <p:cNvPr id="92" name="Shape 92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93" name="Shape 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4925" y="1152425"/>
            <a:ext cx="6534150" cy="3867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/>
          <p:nvPr>
            <p:ph type="title"/>
          </p:nvPr>
        </p:nvSpPr>
        <p:spPr>
          <a:xfrm>
            <a:off x="311700" y="677075"/>
            <a:ext cx="3143100" cy="3564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Topic #3-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Building the Panama Canal</a:t>
            </a:r>
          </a:p>
        </p:txBody>
      </p:sp>
      <p:sp>
        <p:nvSpPr>
          <p:cNvPr id="99" name="Shape 99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00" name="Shape 1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10026" y="0"/>
            <a:ext cx="4991997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/>
          <p:nvPr>
            <p:ph type="title"/>
          </p:nvPr>
        </p:nvSpPr>
        <p:spPr>
          <a:xfrm>
            <a:off x="311700" y="187200"/>
            <a:ext cx="8520600" cy="707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Topic #3-Building the Panama Canal  /  CartoonC</a:t>
            </a:r>
          </a:p>
        </p:txBody>
      </p:sp>
      <p:sp>
        <p:nvSpPr>
          <p:cNvPr id="106" name="Shape 106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07" name="Shape 10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34400" y="840413"/>
            <a:ext cx="5778426" cy="430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/>
          <p:nvPr>
            <p:ph type="title"/>
          </p:nvPr>
        </p:nvSpPr>
        <p:spPr>
          <a:xfrm>
            <a:off x="311700" y="225875"/>
            <a:ext cx="8520600" cy="707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Topic #4-Big Stick Policy</a:t>
            </a:r>
          </a:p>
        </p:txBody>
      </p:sp>
      <p:sp>
        <p:nvSpPr>
          <p:cNvPr id="113" name="Shape 113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14" name="Shape 1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7675" y="933275"/>
            <a:ext cx="5934175" cy="4153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/>
          <p:nvPr>
            <p:ph type="title"/>
          </p:nvPr>
        </p:nvSpPr>
        <p:spPr>
          <a:xfrm>
            <a:off x="311700" y="135650"/>
            <a:ext cx="8520600" cy="707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Topic #5-Roosevelt Corollary</a:t>
            </a:r>
          </a:p>
        </p:txBody>
      </p:sp>
      <p:sp>
        <p:nvSpPr>
          <p:cNvPr id="120" name="Shape 120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21" name="Shape 1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17600" y="843050"/>
            <a:ext cx="5325371" cy="4300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009668"/>
      </a:accent2>
      <a:accent3>
        <a:srgbClr val="4DB6AC"/>
      </a:accent3>
      <a:accent4>
        <a:srgbClr val="FF9800"/>
      </a:accent4>
      <a:accent5>
        <a:srgbClr val="CE93D8"/>
      </a:accent5>
      <a:accent6>
        <a:srgbClr val="EEFF41"/>
      </a:accent6>
      <a:hlink>
        <a:srgbClr val="CE93D8"/>
      </a:hlink>
      <a:folHlink>
        <a:srgbClr val="CE93D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