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6" r:id="rId3"/>
    <p:sldId id="257" r:id="rId4"/>
    <p:sldId id="258" r:id="rId5"/>
    <p:sldId id="259" r:id="rId6"/>
    <p:sldId id="260" r:id="rId7"/>
    <p:sldId id="261" r:id="rId8"/>
    <p:sldId id="262" r:id="rId9"/>
    <p:sldId id="263" r:id="rId10"/>
    <p:sldId id="264" r:id="rId11"/>
    <p:sldId id="265" r:id="rId12"/>
    <p:sldId id="273" r:id="rId13"/>
    <p:sldId id="266" r:id="rId14"/>
    <p:sldId id="267"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4D0BDF-D16E-4D75-B172-798C3B5508AB}" type="datetimeFigureOut">
              <a:rPr lang="en-US" smtClean="0"/>
              <a:t>3/11/2016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3195678-EE10-4FFC-836C-AC2FD74AF16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D0BDF-D16E-4D75-B172-798C3B5508AB}"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D0BDF-D16E-4D75-B172-798C3B5508AB}"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4D0BDF-D16E-4D75-B172-798C3B5508AB}"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4D0BDF-D16E-4D75-B172-798C3B5508AB}"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95678-EE10-4FFC-836C-AC2FD74AF16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D0BDF-D16E-4D75-B172-798C3B5508AB}"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4D0BDF-D16E-4D75-B172-798C3B5508AB}" type="datetimeFigureOut">
              <a:rPr lang="en-US" smtClean="0"/>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4D0BDF-D16E-4D75-B172-798C3B5508AB}"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D0BDF-D16E-4D75-B172-798C3B5508AB}" type="datetimeFigureOut">
              <a:rPr lang="en-US" smtClean="0"/>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4D0BDF-D16E-4D75-B172-798C3B5508AB}"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95678-EE10-4FFC-836C-AC2FD74AF1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4D0BDF-D16E-4D75-B172-798C3B5508AB}"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3195678-EE10-4FFC-836C-AC2FD74AF16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4D0BDF-D16E-4D75-B172-798C3B5508AB}" type="datetimeFigureOut">
              <a:rPr lang="en-US" smtClean="0"/>
              <a:t>3/11/2016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195678-EE10-4FFC-836C-AC2FD74AF16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File:Mildred_Jeter_and_Richard_Loving.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Bell Work</a:t>
            </a:r>
            <a:endParaRPr lang="en-US" dirty="0"/>
          </a:p>
        </p:txBody>
      </p:sp>
      <p:sp>
        <p:nvSpPr>
          <p:cNvPr id="3" name="Content Placeholder 2"/>
          <p:cNvSpPr>
            <a:spLocks noGrp="1"/>
          </p:cNvSpPr>
          <p:nvPr>
            <p:ph idx="1"/>
          </p:nvPr>
        </p:nvSpPr>
        <p:spPr/>
        <p:txBody>
          <a:bodyPr>
            <a:normAutofit lnSpcReduction="10000"/>
          </a:bodyPr>
          <a:lstStyle/>
          <a:p>
            <a:r>
              <a:rPr lang="en-US" dirty="0" smtClean="0"/>
              <a:t>John F. Kennedy became president in the 1960s, during the height of Cold War tension. His new foreign policy called _1._ was designed to decrease tension over nuclear war.  </a:t>
            </a:r>
            <a:r>
              <a:rPr lang="en-US" dirty="0"/>
              <a:t>H</a:t>
            </a:r>
            <a:r>
              <a:rPr lang="en-US" dirty="0" smtClean="0"/>
              <a:t>is _2._ policies were aimed at helping Americans, including minorities, women, and the poor.  JFK also wanted to help other countries by creating the _3._ to send aid to Latin America. He even put money into science education and NASA in order to shrink the perceived _4._.  It was unfortunate that he passed away so soon, but many of his domestic ideas were realized, thanks to President Lyndon Johnson’s _5</a:t>
            </a:r>
            <a:r>
              <a:rPr lang="en-US" smtClean="0"/>
              <a:t>._ programs.</a:t>
            </a:r>
            <a:endParaRPr lang="en-US" dirty="0"/>
          </a:p>
        </p:txBody>
      </p:sp>
    </p:spTree>
    <p:extLst>
      <p:ext uri="{BB962C8B-B14F-4D97-AF65-F5344CB8AC3E}">
        <p14:creationId xmlns:p14="http://schemas.microsoft.com/office/powerpoint/2010/main" val="362912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Brown v. Board of Education of Topeka, Kansas</a:t>
            </a:r>
            <a:r>
              <a:rPr lang="en-US" dirty="0" smtClean="0"/>
              <a:t>, 1954</a:t>
            </a:r>
            <a:endParaRPr lang="en-US" dirty="0"/>
          </a:p>
        </p:txBody>
      </p:sp>
      <p:sp>
        <p:nvSpPr>
          <p:cNvPr id="3" name="Content Placeholder 2"/>
          <p:cNvSpPr>
            <a:spLocks noGrp="1"/>
          </p:cNvSpPr>
          <p:nvPr>
            <p:ph idx="1"/>
          </p:nvPr>
        </p:nvSpPr>
        <p:spPr>
          <a:xfrm>
            <a:off x="457200" y="1935480"/>
            <a:ext cx="4953000" cy="4389120"/>
          </a:xfrm>
        </p:spPr>
        <p:txBody>
          <a:bodyPr/>
          <a:lstStyle/>
          <a:p>
            <a:r>
              <a:rPr lang="en-US" dirty="0" smtClean="0"/>
              <a:t>Issue: Little Linda Brown wants to attend a school close to her house, but that school will not accept her, because it is a white school, and she is black.</a:t>
            </a:r>
          </a:p>
          <a:p>
            <a:r>
              <a:rPr lang="en-US" dirty="0" smtClean="0"/>
              <a:t>Her dad sues the school district, and the case winds up in the Supreme Court as a class action lawsuit.</a:t>
            </a:r>
          </a:p>
          <a:p>
            <a:r>
              <a:rPr lang="en-US" dirty="0" smtClean="0"/>
              <a:t>Ruling?</a:t>
            </a:r>
            <a:endParaRPr lang="en-US" dirty="0"/>
          </a:p>
        </p:txBody>
      </p:sp>
      <p:pic>
        <p:nvPicPr>
          <p:cNvPr id="5122" name="Picture 2" descr="http://1.bp.blogspot.com/-1CHpKl4j5IA/TZO9VtsT4WI/AAAAAAAAABg/dPdjLUdqpOg/s1600/20integr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376055"/>
            <a:ext cx="3429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527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Baker v. </a:t>
            </a:r>
            <a:r>
              <a:rPr lang="en-US" i="1" dirty="0" err="1" smtClean="0"/>
              <a:t>Carr</a:t>
            </a:r>
            <a:r>
              <a:rPr lang="en-US" dirty="0" smtClean="0"/>
              <a:t>, 1962</a:t>
            </a:r>
            <a:endParaRPr lang="en-US" i="1" dirty="0"/>
          </a:p>
        </p:txBody>
      </p:sp>
      <p:sp>
        <p:nvSpPr>
          <p:cNvPr id="3" name="Content Placeholder 2"/>
          <p:cNvSpPr>
            <a:spLocks noGrp="1"/>
          </p:cNvSpPr>
          <p:nvPr>
            <p:ph idx="1"/>
          </p:nvPr>
        </p:nvSpPr>
        <p:spPr/>
        <p:txBody>
          <a:bodyPr>
            <a:normAutofit lnSpcReduction="10000"/>
          </a:bodyPr>
          <a:lstStyle/>
          <a:p>
            <a:r>
              <a:rPr lang="en-US" dirty="0" smtClean="0"/>
              <a:t>Charles Baker lives in Shelby County, Tennessee and sues the Tennessee Secretary of State Joe </a:t>
            </a:r>
            <a:r>
              <a:rPr lang="en-US" dirty="0" err="1" smtClean="0"/>
              <a:t>Carr</a:t>
            </a:r>
            <a:r>
              <a:rPr lang="en-US" dirty="0" smtClean="0"/>
              <a:t>, stating that Tennessee hasn’t re-drawn any district lines since 1900.</a:t>
            </a:r>
          </a:p>
          <a:p>
            <a:pPr lvl="1"/>
            <a:r>
              <a:rPr lang="en-US" dirty="0" smtClean="0"/>
              <a:t>It’s supposed to be done every 10 years based on the census, and the population of his country has increased.</a:t>
            </a:r>
          </a:p>
          <a:p>
            <a:r>
              <a:rPr lang="en-US" dirty="0" smtClean="0"/>
              <a:t>Baker claims that he is not equally protected under the Fourteenth Amendment, because his vote is not worth as much as someone who lives in a rural county with a smaller population.</a:t>
            </a:r>
          </a:p>
          <a:p>
            <a:r>
              <a:rPr lang="en-US" dirty="0" smtClean="0"/>
              <a:t>Ruling?</a:t>
            </a:r>
          </a:p>
        </p:txBody>
      </p:sp>
    </p:spTree>
    <p:extLst>
      <p:ext uri="{BB962C8B-B14F-4D97-AF65-F5344CB8AC3E}">
        <p14:creationId xmlns:p14="http://schemas.microsoft.com/office/powerpoint/2010/main" val="394669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Reynolds v. Sims</a:t>
            </a:r>
            <a:r>
              <a:rPr lang="en-US" dirty="0" smtClean="0"/>
              <a:t>, 1964</a:t>
            </a:r>
            <a:endParaRPr lang="en-US" i="1" dirty="0"/>
          </a:p>
        </p:txBody>
      </p:sp>
      <p:sp>
        <p:nvSpPr>
          <p:cNvPr id="3" name="Content Placeholder 2"/>
          <p:cNvSpPr>
            <a:spLocks noGrp="1"/>
          </p:cNvSpPr>
          <p:nvPr>
            <p:ph idx="1"/>
          </p:nvPr>
        </p:nvSpPr>
        <p:spPr/>
        <p:txBody>
          <a:bodyPr/>
          <a:lstStyle/>
          <a:p>
            <a:r>
              <a:rPr lang="en-US" dirty="0" smtClean="0"/>
              <a:t>The people of Jefferson County in Alabama are concerned about the unequal representation of state legislative districts.</a:t>
            </a:r>
          </a:p>
          <a:p>
            <a:pPr lvl="1"/>
            <a:r>
              <a:rPr lang="en-US" dirty="0" smtClean="0"/>
              <a:t>Some districts represent large amounts of people, and some districts represent small amounts of people.</a:t>
            </a:r>
          </a:p>
          <a:p>
            <a:pPr lvl="1"/>
            <a:endParaRPr lang="en-US" dirty="0"/>
          </a:p>
          <a:p>
            <a:pPr lvl="1"/>
            <a:r>
              <a:rPr lang="en-US" dirty="0" smtClean="0"/>
              <a:t>Ruling?</a:t>
            </a:r>
            <a:endParaRPr lang="en-US" dirty="0"/>
          </a:p>
        </p:txBody>
      </p:sp>
    </p:spTree>
    <p:extLst>
      <p:ext uri="{BB962C8B-B14F-4D97-AF65-F5344CB8AC3E}">
        <p14:creationId xmlns:p14="http://schemas.microsoft.com/office/powerpoint/2010/main" val="3239708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Mapp</a:t>
            </a:r>
            <a:r>
              <a:rPr lang="en-US" i="1" dirty="0" smtClean="0"/>
              <a:t> v. Ohio</a:t>
            </a:r>
            <a:r>
              <a:rPr lang="en-US" dirty="0" smtClean="0"/>
              <a:t>, 1961</a:t>
            </a:r>
            <a:endParaRPr lang="en-US" i="1" dirty="0"/>
          </a:p>
        </p:txBody>
      </p:sp>
      <p:sp>
        <p:nvSpPr>
          <p:cNvPr id="3" name="Content Placeholder 2"/>
          <p:cNvSpPr>
            <a:spLocks noGrp="1"/>
          </p:cNvSpPr>
          <p:nvPr>
            <p:ph idx="1"/>
          </p:nvPr>
        </p:nvSpPr>
        <p:spPr>
          <a:xfrm>
            <a:off x="304800" y="2072120"/>
            <a:ext cx="5867400" cy="5090679"/>
          </a:xfrm>
        </p:spPr>
        <p:txBody>
          <a:bodyPr>
            <a:normAutofit fontScale="85000" lnSpcReduction="20000"/>
          </a:bodyPr>
          <a:lstStyle/>
          <a:p>
            <a:r>
              <a:rPr lang="en-US" dirty="0" err="1" smtClean="0"/>
              <a:t>Dollree</a:t>
            </a:r>
            <a:r>
              <a:rPr lang="en-US" dirty="0" smtClean="0"/>
              <a:t> </a:t>
            </a:r>
            <a:r>
              <a:rPr lang="en-US" dirty="0" err="1" smtClean="0"/>
              <a:t>Mapp</a:t>
            </a:r>
            <a:r>
              <a:rPr lang="en-US" dirty="0" smtClean="0"/>
              <a:t> part of an illegal gambling ring in Ohio, and the police came to her apartment one day to look for her friend who was wanted in questioning for a bombing three days earlier.  </a:t>
            </a:r>
          </a:p>
          <a:p>
            <a:r>
              <a:rPr lang="en-US" dirty="0" err="1" smtClean="0"/>
              <a:t>Mapp</a:t>
            </a:r>
            <a:r>
              <a:rPr lang="en-US" dirty="0" smtClean="0"/>
              <a:t> told them to leave, as they did not have a warrant.  </a:t>
            </a:r>
          </a:p>
          <a:p>
            <a:r>
              <a:rPr lang="en-US" dirty="0" smtClean="0"/>
              <a:t>The police came back three hours later with a piece of paper that they would not show to </a:t>
            </a:r>
            <a:r>
              <a:rPr lang="en-US" dirty="0" err="1" smtClean="0"/>
              <a:t>Mapp</a:t>
            </a:r>
            <a:r>
              <a:rPr lang="en-US" dirty="0" smtClean="0"/>
              <a:t> or her lawyer and stormed her house, where they found evidence of </a:t>
            </a:r>
            <a:r>
              <a:rPr lang="en-US" dirty="0" err="1" smtClean="0"/>
              <a:t>Mapp’s</a:t>
            </a:r>
            <a:r>
              <a:rPr lang="en-US" dirty="0" smtClean="0"/>
              <a:t> illegal gambling operation and pornographic materials.</a:t>
            </a:r>
          </a:p>
          <a:p>
            <a:r>
              <a:rPr lang="en-US" dirty="0" err="1" smtClean="0"/>
              <a:t>Mapp</a:t>
            </a:r>
            <a:r>
              <a:rPr lang="en-US" dirty="0" smtClean="0"/>
              <a:t> was arrested and sued the state of Ohio for failure to obtain a warrant.</a:t>
            </a:r>
          </a:p>
          <a:p>
            <a:r>
              <a:rPr lang="en-US" dirty="0" smtClean="0"/>
              <a:t>Ruling?</a:t>
            </a:r>
            <a:endParaRPr lang="en-US" dirty="0"/>
          </a:p>
        </p:txBody>
      </p:sp>
      <p:pic>
        <p:nvPicPr>
          <p:cNvPr id="6146" name="Picture 2" descr="http://web4.cc.utexas.edu/clark/images/mapp_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2843" y="1676400"/>
            <a:ext cx="2952750" cy="360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40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Gideon v. Wainwright</a:t>
            </a:r>
            <a:r>
              <a:rPr lang="en-US" dirty="0" smtClean="0"/>
              <a:t>, 1963</a:t>
            </a:r>
            <a:endParaRPr lang="en-US" i="1" dirty="0"/>
          </a:p>
        </p:txBody>
      </p:sp>
      <p:sp>
        <p:nvSpPr>
          <p:cNvPr id="3" name="Content Placeholder 2"/>
          <p:cNvSpPr>
            <a:spLocks noGrp="1"/>
          </p:cNvSpPr>
          <p:nvPr>
            <p:ph idx="1"/>
          </p:nvPr>
        </p:nvSpPr>
        <p:spPr>
          <a:xfrm>
            <a:off x="457200" y="1935480"/>
            <a:ext cx="8229600" cy="4617720"/>
          </a:xfrm>
        </p:spPr>
        <p:txBody>
          <a:bodyPr>
            <a:normAutofit fontScale="92500"/>
          </a:bodyPr>
          <a:lstStyle/>
          <a:p>
            <a:r>
              <a:rPr lang="en-US" dirty="0" smtClean="0"/>
              <a:t>A pool room in Florida was burglarized in the middle of the night.   A witness claimed that he saw Mr. Clarence Gideon at the pool room around 5:30 am.</a:t>
            </a:r>
          </a:p>
          <a:p>
            <a:r>
              <a:rPr lang="en-US" dirty="0" smtClean="0"/>
              <a:t>Based on that witness report alone, Gideon was arrested and charged with the crime.</a:t>
            </a:r>
          </a:p>
          <a:p>
            <a:r>
              <a:rPr lang="en-US" dirty="0" smtClean="0"/>
              <a:t>Gideon could not afford a lawyer, and the courts would not provide him one, so he had to defend himself in court. </a:t>
            </a:r>
          </a:p>
          <a:p>
            <a:r>
              <a:rPr lang="en-US" dirty="0" smtClean="0"/>
              <a:t>He was sent to prison and filed an appeal, stating that the refusal to provide him a lawyer was a violation of the Sixth Amendment.</a:t>
            </a:r>
          </a:p>
          <a:p>
            <a:r>
              <a:rPr lang="en-US" dirty="0" smtClean="0"/>
              <a:t>Ruling?</a:t>
            </a:r>
            <a:endParaRPr lang="en-US" dirty="0"/>
          </a:p>
        </p:txBody>
      </p:sp>
    </p:spTree>
    <p:extLst>
      <p:ext uri="{BB962C8B-B14F-4D97-AF65-F5344CB8AC3E}">
        <p14:creationId xmlns:p14="http://schemas.microsoft.com/office/powerpoint/2010/main" val="17850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Miranda v. Arizona</a:t>
            </a:r>
            <a:r>
              <a:rPr lang="en-US" dirty="0" smtClean="0"/>
              <a:t>, 1966</a:t>
            </a:r>
            <a:endParaRPr lang="en-US" i="1" dirty="0"/>
          </a:p>
        </p:txBody>
      </p:sp>
      <p:sp>
        <p:nvSpPr>
          <p:cNvPr id="3" name="Content Placeholder 2"/>
          <p:cNvSpPr>
            <a:spLocks noGrp="1"/>
          </p:cNvSpPr>
          <p:nvPr>
            <p:ph idx="1"/>
          </p:nvPr>
        </p:nvSpPr>
        <p:spPr/>
        <p:txBody>
          <a:bodyPr/>
          <a:lstStyle/>
          <a:p>
            <a:r>
              <a:rPr lang="en-US" dirty="0" smtClean="0"/>
              <a:t>Ernesto Miranda was stopped in Arizona and charged with the kidnapping and rape of an 18 year old girl.</a:t>
            </a:r>
          </a:p>
          <a:p>
            <a:r>
              <a:rPr lang="en-US" dirty="0" smtClean="0"/>
              <a:t>After two hours of police questioning, Miranda confessed to the crime (although he was not informed of his rights to remain silent) and was convicted.</a:t>
            </a:r>
          </a:p>
          <a:p>
            <a:r>
              <a:rPr lang="en-US" dirty="0" smtClean="0"/>
              <a:t>Miranda’s court-appointed lawyer filed appeal that Miranda should have been told of his rights, and the case went to the Supreme Court</a:t>
            </a:r>
          </a:p>
          <a:p>
            <a:r>
              <a:rPr lang="en-US" dirty="0" smtClean="0"/>
              <a:t>Ruling?</a:t>
            </a:r>
            <a:endParaRPr lang="en-US" dirty="0"/>
          </a:p>
        </p:txBody>
      </p:sp>
    </p:spTree>
    <p:extLst>
      <p:ext uri="{BB962C8B-B14F-4D97-AF65-F5344CB8AC3E}">
        <p14:creationId xmlns:p14="http://schemas.microsoft.com/office/powerpoint/2010/main" val="201511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Tinker v. Des Moines</a:t>
            </a:r>
            <a:r>
              <a:rPr lang="en-US" dirty="0" smtClean="0"/>
              <a:t>, 1969</a:t>
            </a:r>
            <a:endParaRPr lang="en-US" i="1" dirty="0"/>
          </a:p>
        </p:txBody>
      </p:sp>
      <p:sp>
        <p:nvSpPr>
          <p:cNvPr id="3" name="Content Placeholder 2"/>
          <p:cNvSpPr>
            <a:spLocks noGrp="1"/>
          </p:cNvSpPr>
          <p:nvPr>
            <p:ph idx="1"/>
          </p:nvPr>
        </p:nvSpPr>
        <p:spPr/>
        <p:txBody>
          <a:bodyPr/>
          <a:lstStyle/>
          <a:p>
            <a:r>
              <a:rPr lang="en-US" dirty="0" smtClean="0"/>
              <a:t>The Vietnam War has started, and some students in Iowa decide to wear black armbands in protest of the war.  </a:t>
            </a:r>
          </a:p>
          <a:p>
            <a:r>
              <a:rPr lang="en-US" dirty="0" smtClean="0"/>
              <a:t>The school administrators informed the students that they would be suspended if they wore the armband, and the students wore the armband anyway.</a:t>
            </a:r>
          </a:p>
          <a:p>
            <a:r>
              <a:rPr lang="en-US" dirty="0" smtClean="0"/>
              <a:t>After being suspended, the students filed a lawsuit against the school, and the case wound up in the Supreme Court.</a:t>
            </a:r>
          </a:p>
          <a:p>
            <a:r>
              <a:rPr lang="en-US" dirty="0" smtClean="0"/>
              <a:t>Ruling?</a:t>
            </a:r>
            <a:endParaRPr lang="en-US" dirty="0"/>
          </a:p>
        </p:txBody>
      </p:sp>
    </p:spTree>
    <p:extLst>
      <p:ext uri="{BB962C8B-B14F-4D97-AF65-F5344CB8AC3E}">
        <p14:creationId xmlns:p14="http://schemas.microsoft.com/office/powerpoint/2010/main" val="770990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7965"/>
            <a:ext cx="8229600" cy="1143000"/>
          </a:xfrm>
        </p:spPr>
        <p:txBody>
          <a:bodyPr/>
          <a:lstStyle/>
          <a:p>
            <a:r>
              <a:rPr lang="en-US" i="1" dirty="0" smtClean="0"/>
              <a:t>Loving v. Virginia</a:t>
            </a:r>
            <a:r>
              <a:rPr lang="en-US" dirty="0" smtClean="0"/>
              <a:t>, 1967</a:t>
            </a:r>
            <a:endParaRPr lang="en-US" i="1" dirty="0"/>
          </a:p>
        </p:txBody>
      </p:sp>
      <p:sp>
        <p:nvSpPr>
          <p:cNvPr id="3" name="Content Placeholder 2"/>
          <p:cNvSpPr>
            <a:spLocks noGrp="1"/>
          </p:cNvSpPr>
          <p:nvPr>
            <p:ph idx="1"/>
          </p:nvPr>
        </p:nvSpPr>
        <p:spPr>
          <a:xfrm>
            <a:off x="457200" y="2214130"/>
            <a:ext cx="8229600" cy="4389120"/>
          </a:xfrm>
        </p:spPr>
        <p:txBody>
          <a:bodyPr/>
          <a:lstStyle/>
          <a:p>
            <a:r>
              <a:rPr lang="en-US" dirty="0" smtClean="0"/>
              <a:t>Mildred (black woman) and Richard Loving (white man) were married in Washington, D.C. but lived in Virginia, where it was illegal to marry someone outside of your race.</a:t>
            </a:r>
          </a:p>
          <a:p>
            <a:r>
              <a:rPr lang="en-US" dirty="0" smtClean="0"/>
              <a:t>The police invaded their home one night after receiving an anonymous tip that the interracial couple were together and arrested them both.</a:t>
            </a:r>
          </a:p>
          <a:p>
            <a:r>
              <a:rPr lang="en-US" dirty="0" smtClean="0"/>
              <a:t>After moving out of Virginia, the </a:t>
            </a:r>
            <a:r>
              <a:rPr lang="en-US" dirty="0" err="1" smtClean="0"/>
              <a:t>Lovings</a:t>
            </a:r>
            <a:r>
              <a:rPr lang="en-US" dirty="0" smtClean="0"/>
              <a:t> filed a class action lawsuit that went to the Supreme Court.</a:t>
            </a:r>
          </a:p>
          <a:p>
            <a:r>
              <a:rPr lang="en-US" dirty="0" smtClean="0"/>
              <a:t>Ruling?</a:t>
            </a:r>
            <a:endParaRPr lang="en-US" dirty="0"/>
          </a:p>
        </p:txBody>
      </p:sp>
      <p:pic>
        <p:nvPicPr>
          <p:cNvPr id="7170" name="Picture 2" descr="http://upload.wikimedia.org/wikipedia/en/thumb/3/34/Mildred_Jeter_and_Richard_Loving.jpg/220px-Mildred_Jeter_and_Richard_Lovin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9741" y="304800"/>
            <a:ext cx="2857500" cy="1909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43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Hernandez v. Texas</a:t>
            </a:r>
            <a:r>
              <a:rPr lang="en-US" dirty="0" smtClean="0"/>
              <a:t>, 1954</a:t>
            </a:r>
            <a:endParaRPr lang="en-US" i="1" dirty="0"/>
          </a:p>
        </p:txBody>
      </p:sp>
      <p:sp>
        <p:nvSpPr>
          <p:cNvPr id="3" name="Content Placeholder 2"/>
          <p:cNvSpPr>
            <a:spLocks noGrp="1"/>
          </p:cNvSpPr>
          <p:nvPr>
            <p:ph idx="1"/>
          </p:nvPr>
        </p:nvSpPr>
        <p:spPr/>
        <p:txBody>
          <a:bodyPr/>
          <a:lstStyle/>
          <a:p>
            <a:r>
              <a:rPr lang="en-US" dirty="0" smtClean="0"/>
              <a:t>Pete Hernandez was a Mexican American agricultural worker who was tried for murder.  </a:t>
            </a:r>
          </a:p>
          <a:p>
            <a:r>
              <a:rPr lang="en-US" dirty="0" smtClean="0"/>
              <a:t>In court, the jury was all white (by law), and Hernandez claimed that he could not be given a fair trial with an all-white jury.</a:t>
            </a:r>
          </a:p>
          <a:p>
            <a:r>
              <a:rPr lang="en-US" dirty="0" smtClean="0"/>
              <a:t>He sued Texas, and his case went to the Supreme Court.</a:t>
            </a:r>
          </a:p>
          <a:p>
            <a:r>
              <a:rPr lang="en-US" smtClean="0"/>
              <a:t>Ruling?</a:t>
            </a:r>
            <a:endParaRPr lang="en-US"/>
          </a:p>
        </p:txBody>
      </p:sp>
    </p:spTree>
    <p:extLst>
      <p:ext uri="{BB962C8B-B14F-4D97-AF65-F5344CB8AC3E}">
        <p14:creationId xmlns:p14="http://schemas.microsoft.com/office/powerpoint/2010/main" val="657099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851648" cy="1828800"/>
          </a:xfrm>
        </p:spPr>
        <p:txBody>
          <a:bodyPr/>
          <a:lstStyle/>
          <a:p>
            <a:r>
              <a:rPr lang="en-US" dirty="0" smtClean="0"/>
              <a:t>The Warren Court</a:t>
            </a:r>
            <a:endParaRPr lang="en-US" dirty="0"/>
          </a:p>
        </p:txBody>
      </p:sp>
      <p:sp>
        <p:nvSpPr>
          <p:cNvPr id="3" name="Subtitle 2"/>
          <p:cNvSpPr>
            <a:spLocks noGrp="1"/>
          </p:cNvSpPr>
          <p:nvPr>
            <p:ph type="subTitle" idx="1"/>
          </p:nvPr>
        </p:nvSpPr>
        <p:spPr>
          <a:xfrm>
            <a:off x="457200" y="2286000"/>
            <a:ext cx="7854696" cy="1752600"/>
          </a:xfrm>
        </p:spPr>
        <p:txBody>
          <a:bodyPr/>
          <a:lstStyle/>
          <a:p>
            <a:r>
              <a:rPr lang="en-US" dirty="0" smtClean="0"/>
              <a:t>The Supreme Court under Chief Justice Earl Warren</a:t>
            </a:r>
          </a:p>
          <a:p>
            <a:r>
              <a:rPr lang="en-US" dirty="0" smtClean="0"/>
              <a:t>1953-1969</a:t>
            </a:r>
            <a:endParaRPr lang="en-US" dirty="0"/>
          </a:p>
        </p:txBody>
      </p:sp>
      <p:pic>
        <p:nvPicPr>
          <p:cNvPr id="1026" name="Picture 2" descr="http://cdn.theatlantic.com/static/mt/assets/andrew_cohen/warrencourt62cr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58578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13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the Warren Court</a:t>
            </a:r>
            <a:endParaRPr lang="en-US" dirty="0"/>
          </a:p>
        </p:txBody>
      </p:sp>
      <p:sp>
        <p:nvSpPr>
          <p:cNvPr id="3" name="Content Placeholder 2"/>
          <p:cNvSpPr>
            <a:spLocks noGrp="1"/>
          </p:cNvSpPr>
          <p:nvPr>
            <p:ph idx="1"/>
          </p:nvPr>
        </p:nvSpPr>
        <p:spPr/>
        <p:txBody>
          <a:bodyPr/>
          <a:lstStyle/>
          <a:p>
            <a:pPr lvl="0"/>
            <a:r>
              <a:rPr lang="en-US" dirty="0"/>
              <a:t>Expand civil rights and civil liberties</a:t>
            </a:r>
          </a:p>
          <a:p>
            <a:pPr lvl="0"/>
            <a:r>
              <a:rPr lang="en-US" dirty="0"/>
              <a:t>Increase the power of the federal government over the states</a:t>
            </a:r>
          </a:p>
          <a:p>
            <a:pPr lvl="0"/>
            <a:r>
              <a:rPr lang="en-US" dirty="0"/>
              <a:t>Address social issues of the 1950s and 1960s</a:t>
            </a:r>
          </a:p>
          <a:p>
            <a:pPr lvl="0"/>
            <a:r>
              <a:rPr lang="en-US" dirty="0"/>
              <a:t>Very liberal in nature (willing to adopt change)</a:t>
            </a:r>
          </a:p>
          <a:p>
            <a:endParaRPr lang="en-US" dirty="0"/>
          </a:p>
        </p:txBody>
      </p:sp>
      <p:pic>
        <p:nvPicPr>
          <p:cNvPr id="2050" name="Picture 2" descr="http://www.csmonitor.com/var/ezflow_site/storage/images/media/content/2014/0112/0112-recess-appointments.jpg/17817265-1-eng-US/0112-recess-appointments.jpg_standard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197927"/>
            <a:ext cx="3619500" cy="241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06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b="1" dirty="0" smtClean="0"/>
              <a:t>Due Process</a:t>
            </a:r>
            <a:r>
              <a:rPr lang="en-US" dirty="0" smtClean="0"/>
              <a:t>?</a:t>
            </a:r>
            <a:endParaRPr lang="en-US" dirty="0"/>
          </a:p>
        </p:txBody>
      </p:sp>
      <p:sp>
        <p:nvSpPr>
          <p:cNvPr id="3" name="Content Placeholder 2"/>
          <p:cNvSpPr>
            <a:spLocks noGrp="1"/>
          </p:cNvSpPr>
          <p:nvPr>
            <p:ph idx="1"/>
          </p:nvPr>
        </p:nvSpPr>
        <p:spPr/>
        <p:txBody>
          <a:bodyPr/>
          <a:lstStyle/>
          <a:p>
            <a:pPr lvl="0"/>
            <a:r>
              <a:rPr lang="en-US" dirty="0"/>
              <a:t>Means that the law may not treat individuals unfairly, and courts must follow proper procedures when trying </a:t>
            </a:r>
            <a:r>
              <a:rPr lang="en-US" dirty="0" smtClean="0"/>
              <a:t>cases</a:t>
            </a:r>
          </a:p>
          <a:p>
            <a:pPr marL="0" lvl="0" indent="0">
              <a:buNone/>
            </a:pPr>
            <a:endParaRPr lang="en-US" dirty="0"/>
          </a:p>
          <a:p>
            <a:pPr lvl="0"/>
            <a:r>
              <a:rPr lang="en-US" dirty="0"/>
              <a:t>The Warren Court ruled in several cases that upholding due process meant that the federal bill of rights should be applied to states, as well as individuals.</a:t>
            </a:r>
          </a:p>
        </p:txBody>
      </p:sp>
    </p:spTree>
    <p:extLst>
      <p:ext uri="{BB962C8B-B14F-4D97-AF65-F5344CB8AC3E}">
        <p14:creationId xmlns:p14="http://schemas.microsoft.com/office/powerpoint/2010/main" val="23896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a:t>
            </a:r>
            <a:endParaRPr lang="en-US" dirty="0"/>
          </a:p>
        </p:txBody>
      </p:sp>
      <p:sp>
        <p:nvSpPr>
          <p:cNvPr id="3" name="Content Placeholder 2"/>
          <p:cNvSpPr>
            <a:spLocks noGrp="1"/>
          </p:cNvSpPr>
          <p:nvPr>
            <p:ph idx="1"/>
          </p:nvPr>
        </p:nvSpPr>
        <p:spPr>
          <a:xfrm>
            <a:off x="457200" y="1935480"/>
            <a:ext cx="8229600" cy="4693920"/>
          </a:xfrm>
        </p:spPr>
        <p:txBody>
          <a:bodyPr>
            <a:normAutofit fontScale="92500" lnSpcReduction="10000"/>
          </a:bodyPr>
          <a:lstStyle/>
          <a:p>
            <a:pPr lvl="0"/>
            <a:r>
              <a:rPr lang="en-US" dirty="0"/>
              <a:t>Term comes from the Fourteenth Amendment to the Constitution:</a:t>
            </a:r>
          </a:p>
          <a:p>
            <a:pPr marL="0" indent="0">
              <a:buNone/>
            </a:pPr>
            <a:endParaRPr lang="en-US" dirty="0"/>
          </a:p>
          <a:p>
            <a:pPr marL="0" indent="0">
              <a:buNone/>
            </a:pPr>
            <a:r>
              <a:rPr lang="en-US" dirty="0" smtClean="0"/>
              <a:t>Section </a:t>
            </a:r>
            <a:r>
              <a:rPr lang="en-US" dirty="0"/>
              <a:t>1.</a:t>
            </a:r>
          </a:p>
          <a:p>
            <a:r>
              <a:rPr lang="en-US" dirty="0"/>
              <a:t>“All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a:t>
            </a:r>
            <a:r>
              <a:rPr lang="en-US" b="1" dirty="0"/>
              <a:t>nor shall any state deprive any person of life, liberty, or property, without due process of law</a:t>
            </a:r>
            <a:r>
              <a:rPr lang="en-US" dirty="0"/>
              <a:t>; nor deny to any person within its jurisdiction the equal protection of the laws</a:t>
            </a:r>
            <a:r>
              <a:rPr lang="en-US" dirty="0" smtClean="0"/>
              <a:t>.”</a:t>
            </a:r>
            <a:endParaRPr lang="en-US" dirty="0"/>
          </a:p>
          <a:p>
            <a:endParaRPr lang="en-US" dirty="0"/>
          </a:p>
        </p:txBody>
      </p:sp>
    </p:spTree>
    <p:extLst>
      <p:ext uri="{BB962C8B-B14F-4D97-AF65-F5344CB8AC3E}">
        <p14:creationId xmlns:p14="http://schemas.microsoft.com/office/powerpoint/2010/main" val="129618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229600" cy="1143000"/>
          </a:xfrm>
        </p:spPr>
        <p:txBody>
          <a:bodyPr/>
          <a:lstStyle/>
          <a:p>
            <a:r>
              <a:rPr lang="en-US" dirty="0" smtClean="0"/>
              <a:t>Warren Court Themes</a:t>
            </a:r>
            <a:endParaRPr lang="en-US" dirty="0"/>
          </a:p>
        </p:txBody>
      </p:sp>
      <p:sp>
        <p:nvSpPr>
          <p:cNvPr id="3" name="Content Placeholder 2"/>
          <p:cNvSpPr>
            <a:spLocks noGrp="1"/>
          </p:cNvSpPr>
          <p:nvPr>
            <p:ph idx="1"/>
          </p:nvPr>
        </p:nvSpPr>
        <p:spPr>
          <a:xfrm>
            <a:off x="457200" y="1935480"/>
            <a:ext cx="3810000" cy="4389120"/>
          </a:xfrm>
        </p:spPr>
        <p:txBody>
          <a:bodyPr/>
          <a:lstStyle/>
          <a:p>
            <a:pPr marL="514350" indent="-514350">
              <a:buAutoNum type="arabicPeriod"/>
            </a:pPr>
            <a:r>
              <a:rPr lang="en-US" dirty="0" smtClean="0"/>
              <a:t>Apportionment</a:t>
            </a:r>
          </a:p>
          <a:p>
            <a:pPr marL="708660" lvl="1" indent="-342900"/>
            <a:r>
              <a:rPr lang="en-US" dirty="0" smtClean="0"/>
              <a:t>restructuring </a:t>
            </a:r>
            <a:r>
              <a:rPr lang="en-US" dirty="0"/>
              <a:t>electoral districts to make them more representative </a:t>
            </a:r>
            <a:endParaRPr lang="en-US" dirty="0" smtClean="0"/>
          </a:p>
          <a:p>
            <a:pPr marL="708660" lvl="1" indent="-342900"/>
            <a:r>
              <a:rPr lang="en-US" dirty="0" smtClean="0"/>
              <a:t>re-drawing </a:t>
            </a:r>
            <a:r>
              <a:rPr lang="en-US" dirty="0"/>
              <a:t>districts to accurately reflect a region’s population, so that everyone’s vote is </a:t>
            </a:r>
            <a:r>
              <a:rPr lang="en-US" dirty="0" smtClean="0"/>
              <a:t>equal</a:t>
            </a:r>
            <a:endParaRPr lang="en-US" dirty="0"/>
          </a:p>
        </p:txBody>
      </p:sp>
      <p:pic>
        <p:nvPicPr>
          <p:cNvPr id="3074" name="Picture 2" descr="http://thedocumentarygroup.com/wordpress/wp-content/uploads/2012/02/6126_People-comparis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536" y="3987511"/>
            <a:ext cx="4362450" cy="29051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northgapolitics.com/images/congressionaldistric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52400"/>
            <a:ext cx="3333750" cy="381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04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Court Themes </a:t>
            </a:r>
            <a:endParaRPr lang="en-US" dirty="0"/>
          </a:p>
        </p:txBody>
      </p:sp>
      <p:sp>
        <p:nvSpPr>
          <p:cNvPr id="3" name="Content Placeholder 2"/>
          <p:cNvSpPr>
            <a:spLocks noGrp="1"/>
          </p:cNvSpPr>
          <p:nvPr>
            <p:ph idx="1"/>
          </p:nvPr>
        </p:nvSpPr>
        <p:spPr>
          <a:xfrm>
            <a:off x="457200" y="1935480"/>
            <a:ext cx="4114800" cy="4389120"/>
          </a:xfrm>
        </p:spPr>
        <p:txBody>
          <a:bodyPr/>
          <a:lstStyle/>
          <a:p>
            <a:pPr marL="0" lvl="0" indent="0">
              <a:buNone/>
            </a:pPr>
            <a:r>
              <a:rPr lang="en-US" dirty="0" smtClean="0"/>
              <a:t>2. </a:t>
            </a:r>
            <a:r>
              <a:rPr lang="en-US" b="1" dirty="0"/>
              <a:t>Due </a:t>
            </a:r>
            <a:r>
              <a:rPr lang="en-US" b="1" dirty="0" smtClean="0"/>
              <a:t>Process</a:t>
            </a:r>
          </a:p>
          <a:p>
            <a:pPr lvl="1"/>
            <a:r>
              <a:rPr lang="en-US" dirty="0" smtClean="0"/>
              <a:t>everyone</a:t>
            </a:r>
            <a:r>
              <a:rPr lang="en-US" dirty="0"/>
              <a:t>, including states, must be treated fairly and equally under the law and courts have to follow proper procedures when trying cases</a:t>
            </a:r>
          </a:p>
          <a:p>
            <a:pPr marL="0" indent="0">
              <a:buNone/>
            </a:pPr>
            <a:endParaRPr lang="en-US" dirty="0"/>
          </a:p>
        </p:txBody>
      </p:sp>
      <p:pic>
        <p:nvPicPr>
          <p:cNvPr id="4098" name="Picture 2" descr="http://4.bp.blogspot.com/-AhOFlE14-is/ULRX1va6BQI/AAAAAAAAAUA/x2qXGHWP5wQ/s640/98fce5a65bc47db1c06c47f6edc41b3e_1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3782" y="1828800"/>
            <a:ext cx="4543425" cy="4887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05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Court Themes</a:t>
            </a:r>
            <a:endParaRPr lang="en-US" dirty="0"/>
          </a:p>
        </p:txBody>
      </p:sp>
      <p:sp>
        <p:nvSpPr>
          <p:cNvPr id="3" name="Content Placeholder 2"/>
          <p:cNvSpPr>
            <a:spLocks noGrp="1"/>
          </p:cNvSpPr>
          <p:nvPr>
            <p:ph idx="1"/>
          </p:nvPr>
        </p:nvSpPr>
        <p:spPr/>
        <p:txBody>
          <a:bodyPr/>
          <a:lstStyle/>
          <a:p>
            <a:pPr marL="0" indent="0">
              <a:buNone/>
            </a:pPr>
            <a:r>
              <a:rPr lang="en-US" dirty="0" smtClean="0"/>
              <a:t>3. Civil Rights</a:t>
            </a:r>
          </a:p>
          <a:p>
            <a:pPr marL="0" indent="0">
              <a:buNone/>
            </a:pPr>
            <a:endParaRPr lang="en-US" dirty="0"/>
          </a:p>
          <a:p>
            <a:pPr marL="0" indent="0">
              <a:buNone/>
            </a:pPr>
            <a:r>
              <a:rPr lang="en-US" dirty="0" smtClean="0"/>
              <a:t>4. Freedom of Religion/Speech</a:t>
            </a:r>
          </a:p>
          <a:p>
            <a:pPr marL="0" indent="0">
              <a:buNone/>
            </a:pPr>
            <a:endParaRPr lang="en-US" dirty="0"/>
          </a:p>
          <a:p>
            <a:pPr marL="0" indent="0">
              <a:buNone/>
            </a:pPr>
            <a:r>
              <a:rPr lang="en-US" dirty="0" smtClean="0"/>
              <a:t>5. Right to Privacy</a:t>
            </a:r>
            <a:endParaRPr lang="en-US" dirty="0"/>
          </a:p>
        </p:txBody>
      </p:sp>
    </p:spTree>
    <p:extLst>
      <p:ext uri="{BB962C8B-B14F-4D97-AF65-F5344CB8AC3E}">
        <p14:creationId xmlns:p14="http://schemas.microsoft.com/office/powerpoint/2010/main" val="204768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lstStyle/>
          <a:p>
            <a:r>
              <a:rPr lang="en-US" dirty="0" smtClean="0"/>
              <a:t>Warren Court Cases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9842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1151</Words>
  <Application>Microsoft Office PowerPoint</Application>
  <PresentationFormat>On-screen Show (4:3)</PresentationFormat>
  <Paragraphs>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Bell Work</vt:lpstr>
      <vt:lpstr>The Warren Court</vt:lpstr>
      <vt:lpstr>Characteristics of the Warren Court</vt:lpstr>
      <vt:lpstr>What is Due Process?</vt:lpstr>
      <vt:lpstr>Due Process</vt:lpstr>
      <vt:lpstr>Warren Court Themes</vt:lpstr>
      <vt:lpstr>Warren Court Themes </vt:lpstr>
      <vt:lpstr>Warren Court Themes</vt:lpstr>
      <vt:lpstr>Warren Court Cases</vt:lpstr>
      <vt:lpstr>Brown v. Board of Education of Topeka, Kansas, 1954</vt:lpstr>
      <vt:lpstr>Baker v. Carr, 1962</vt:lpstr>
      <vt:lpstr>Reynolds v. Sims, 1964</vt:lpstr>
      <vt:lpstr>Mapp v. Ohio, 1961</vt:lpstr>
      <vt:lpstr>Gideon v. Wainwright, 1963</vt:lpstr>
      <vt:lpstr>Miranda v. Arizona, 1966</vt:lpstr>
      <vt:lpstr>Tinker v. Des Moines, 1969</vt:lpstr>
      <vt:lpstr>Loving v. Virginia, 1967</vt:lpstr>
      <vt:lpstr>Hernandez v. Texas, 1954</vt:lpstr>
    </vt:vector>
  </TitlesOfParts>
  <Company>Cosmos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Warren Court</dc:title>
  <dc:creator>Maria Rives</dc:creator>
  <cp:lastModifiedBy>Maria Rives</cp:lastModifiedBy>
  <cp:revision>11</cp:revision>
  <dcterms:created xsi:type="dcterms:W3CDTF">2015-03-24T19:11:37Z</dcterms:created>
  <dcterms:modified xsi:type="dcterms:W3CDTF">2016-03-11T14:35:26Z</dcterms:modified>
</cp:coreProperties>
</file>