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72" r:id="rId14"/>
    <p:sldId id="267" r:id="rId15"/>
    <p:sldId id="275" r:id="rId16"/>
    <p:sldId id="273" r:id="rId17"/>
    <p:sldId id="274" r:id="rId18"/>
    <p:sldId id="276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51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1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5DA3-815C-4B4E-9CDB-D2EFC0FEF4E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D4FC-55BB-4F09-A673-719F2F68B9A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5DA3-815C-4B4E-9CDB-D2EFC0FEF4E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D4FC-55BB-4F09-A673-719F2F68B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5DA3-815C-4B4E-9CDB-D2EFC0FEF4E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D4FC-55BB-4F09-A673-719F2F68B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5DA3-815C-4B4E-9CDB-D2EFC0FEF4E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D4FC-55BB-4F09-A673-719F2F68B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5DA3-815C-4B4E-9CDB-D2EFC0FEF4E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D4FC-55BB-4F09-A673-719F2F68B9A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5DA3-815C-4B4E-9CDB-D2EFC0FEF4E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D4FC-55BB-4F09-A673-719F2F68B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5DA3-815C-4B4E-9CDB-D2EFC0FEF4E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D4FC-55BB-4F09-A673-719F2F68B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5DA3-815C-4B4E-9CDB-D2EFC0FEF4E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D4FC-55BB-4F09-A673-719F2F68B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5DA3-815C-4B4E-9CDB-D2EFC0FEF4E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D4FC-55BB-4F09-A673-719F2F68B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5DA3-815C-4B4E-9CDB-D2EFC0FEF4E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D4FC-55BB-4F09-A673-719F2F68B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5DA3-815C-4B4E-9CDB-D2EFC0FEF4E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61D4FC-55BB-4F09-A673-719F2F68B9A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825DA3-815C-4B4E-9CDB-D2EFC0FEF4E2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61D4FC-55BB-4F09-A673-719F2F68B9A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Do the First New Deal programs effectively end the Great Depression?</a:t>
            </a:r>
          </a:p>
          <a:p>
            <a:pPr marL="880110" lvl="1" indent="-514350">
              <a:buAutoNum type="arabicPeriod"/>
            </a:pPr>
            <a:r>
              <a:rPr lang="en-US" dirty="0" smtClean="0"/>
              <a:t>No, although some Americans are able to get jobs or relief, some of the New Deal programs are closed, and some do not do enough to be effective.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significance of the Emergency Banking Relief Act?</a:t>
            </a:r>
          </a:p>
          <a:p>
            <a:pPr marL="880110" lvl="1" indent="-514350">
              <a:buAutoNum type="arabicPeriod"/>
            </a:pPr>
            <a:r>
              <a:rPr lang="en-US" dirty="0" smtClean="0"/>
              <a:t>Americans now feel confident in putting their money in a bank.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do Americans feel about the First New Deal programs?</a:t>
            </a:r>
          </a:p>
          <a:p>
            <a:pPr marL="880110" lvl="1" indent="-514350">
              <a:buAutoNum type="arabicPeriod"/>
            </a:pPr>
            <a:r>
              <a:rPr lang="en-US" dirty="0" smtClean="0"/>
              <a:t>They feel happy that Roosevelt is trying to do something to help them, and their confidence in their president increases.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3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029200" cy="4389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Works Progress Administration (WPA) </a:t>
            </a:r>
          </a:p>
          <a:p>
            <a:r>
              <a:rPr lang="en-US" dirty="0" smtClean="0"/>
              <a:t>Under Harry Hopkins in April 1935</a:t>
            </a:r>
          </a:p>
          <a:p>
            <a:r>
              <a:rPr lang="en-US" dirty="0" smtClean="0"/>
              <a:t>Provided jobs to construct highways, roads, streets, public buildings, bridges, and airports</a:t>
            </a:r>
          </a:p>
          <a:p>
            <a:r>
              <a:rPr lang="en-US" dirty="0" smtClean="0"/>
              <a:t>Provide work to artists, musicians, theatre people, and writers to beautify the walls of buildings, create symphonies, finance historical programs, etc.</a:t>
            </a:r>
            <a:endParaRPr lang="en-US" dirty="0"/>
          </a:p>
        </p:txBody>
      </p:sp>
      <p:pic>
        <p:nvPicPr>
          <p:cNvPr id="7170" name="Picture 2" descr="http://www.americana-music-and-memories.com/images/works-progress-administration-work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46" y="2971800"/>
            <a:ext cx="2967868" cy="371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1.bp.blogspot.com/-rsmXsv1IRcc/T765ryooRdI/AAAAAAAAAAU/0cR-MFjtRig/s1600/fdr-harry-hopk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973" y="284018"/>
            <a:ext cx="332501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54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Second New Deal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638800" cy="5791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FDR wants to keep union workers happy  (with NIRA unconstitutional, workers could not organize)</a:t>
            </a:r>
          </a:p>
          <a:p>
            <a:pPr marL="0" indent="0">
              <a:buNone/>
            </a:pPr>
            <a:r>
              <a:rPr lang="en-US" dirty="0" smtClean="0"/>
              <a:t>National Labor Relations Act/Wagner Act</a:t>
            </a:r>
          </a:p>
          <a:p>
            <a:r>
              <a:rPr lang="en-US" dirty="0" smtClean="0"/>
              <a:t>June 1935</a:t>
            </a:r>
          </a:p>
          <a:p>
            <a:r>
              <a:rPr lang="en-US" dirty="0" smtClean="0"/>
              <a:t>Guarantees workers the right to organize unions without interference from their bosses</a:t>
            </a:r>
          </a:p>
          <a:p>
            <a:r>
              <a:rPr lang="en-US" dirty="0" smtClean="0"/>
              <a:t>Creates National Labor Relations Board to organize secret ballots to see if workers want a union and then certify that union</a:t>
            </a:r>
          </a:p>
          <a:p>
            <a:r>
              <a:rPr lang="en-US" dirty="0" smtClean="0"/>
              <a:t>Sets up binding arbitration practices and will investigate bosses who are using unfair practices</a:t>
            </a:r>
          </a:p>
          <a:p>
            <a:r>
              <a:rPr lang="en-US" dirty="0" smtClean="0"/>
              <a:t>Results in increased union activity, including the formation of the Committee for Industrial Organization for the automobile and steel industries</a:t>
            </a:r>
            <a:endParaRPr lang="en-US" dirty="0"/>
          </a:p>
        </p:txBody>
      </p:sp>
      <p:pic>
        <p:nvPicPr>
          <p:cNvPr id="8194" name="Picture 2" descr="http://realignmentproject.files.wordpress.com/2012/03/fdr-on-unions.jpg?w=6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36" y="1600200"/>
            <a:ext cx="311492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87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Second New Deal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181600" cy="54309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Social Security Act</a:t>
            </a:r>
          </a:p>
          <a:p>
            <a:r>
              <a:rPr lang="en-US" dirty="0" smtClean="0"/>
              <a:t>August 1935</a:t>
            </a:r>
          </a:p>
          <a:p>
            <a:r>
              <a:rPr lang="en-US" dirty="0" smtClean="0"/>
              <a:t>Provide some security for the elderly and unemployed workers</a:t>
            </a:r>
          </a:p>
          <a:p>
            <a:r>
              <a:rPr lang="en-US" dirty="0" smtClean="0"/>
              <a:t>Workers pay Social Security taxes, and the tax money is used to give payments to the elderly , the needy, and the disabled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Established the principle that the federal government should be responsible for those who were unable to work through no fault of their own</a:t>
            </a:r>
          </a:p>
          <a:p>
            <a:r>
              <a:rPr lang="en-US" dirty="0" smtClean="0"/>
              <a:t>Do you think FDR was scared of the Social Security Act being declared unconstitutional?</a:t>
            </a:r>
          </a:p>
        </p:txBody>
      </p:sp>
      <p:pic>
        <p:nvPicPr>
          <p:cNvPr id="10242" name="Picture 2" descr="http://punditfromanotherplanet.files.wordpress.com/2014/08/welfare-state.jpg?w=5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36" y="1316182"/>
            <a:ext cx="356006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1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183" y="-58176"/>
            <a:ext cx="8229600" cy="1143000"/>
          </a:xfrm>
        </p:spPr>
        <p:txBody>
          <a:bodyPr/>
          <a:lstStyle/>
          <a:p>
            <a:r>
              <a:rPr lang="en-US" dirty="0" smtClean="0"/>
              <a:t>Election of 1936</a:t>
            </a:r>
            <a:endParaRPr lang="en-US" dirty="0"/>
          </a:p>
        </p:txBody>
      </p:sp>
      <p:pic>
        <p:nvPicPr>
          <p:cNvPr id="2050" name="Picture 2" descr="http://campaignrhetoric.files.wordpress.com/2011/06/1936-fdr-poster.jpg?w=227&amp;h=3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85787"/>
            <a:ext cx="1817533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eanor Roosevelt in Des Moines, Iowa talking with a project superintendent about a WPA project to convert a city dump into a water front park. June 8, 1936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12" y="990600"/>
            <a:ext cx="4841964" cy="250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thumb/5/50/ElectoralCollege1936.svg/400px-ElectoralCollege1936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57083"/>
            <a:ext cx="5888529" cy="341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2.gstatic.com/images?q=tbn:ANd9GcS-AsQQVlw0V3dyqk-KgP2cvOkEmy0o8SzIoAJj6KCuU0fd0WnoX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83" y="3718346"/>
            <a:ext cx="1384735" cy="21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676400" y="5386142"/>
            <a:ext cx="3124200" cy="40200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New Deal “violates the basic ideals of the American system”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61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10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Secretary of Labor Frances Perkins-the first female cabinet 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://www.historycentral.com/DEP/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24049"/>
            <a:ext cx="6046713" cy="493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800600" y="2971800"/>
            <a:ext cx="1219200" cy="1295400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105400" y="1847849"/>
            <a:ext cx="152400" cy="1047751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Three young African-American women, trained in office skills by the National Youth Administration, work part-time in the offices of the YWCA in Chicago, Illinois, in 1936. FRANKLIN DELANO ROOSEVEL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256309"/>
            <a:ext cx="460057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ry McLeod Bethu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1" y="214745"/>
            <a:ext cx="446637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879068"/>
            <a:ext cx="3530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Mary McLeod Bethune</a:t>
            </a:r>
            <a:endParaRPr lang="en-US" dirty="0"/>
          </a:p>
        </p:txBody>
      </p:sp>
      <p:pic>
        <p:nvPicPr>
          <p:cNvPr id="4102" name="Picture 6" descr="http://4.bp.blogspot.com/-GvrAdaVEW9Q/URiC4kV0FfI/AAAAAAAAAD4/F5DxlsptxKs/s320/elean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17752"/>
            <a:ext cx="3186112" cy="278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3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4.bp.blogspot.com/_5_YNSl_MMOQ/TFmYhbIrYSI/AAAAAAAACZE/n2LMfULEFJc/s1600/plentyoff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3" y="1461815"/>
            <a:ext cx="3439885" cy="511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ourdocuments.gov/document_data/document_images/doc_066b_bi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451" y="1752600"/>
            <a:ext cx="2141403" cy="284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3248" y="194936"/>
            <a:ext cx="8229600" cy="1143000"/>
          </a:xfrm>
        </p:spPr>
        <p:txBody>
          <a:bodyPr/>
          <a:lstStyle/>
          <a:p>
            <a:r>
              <a:rPr lang="en-US" dirty="0" smtClean="0"/>
              <a:t>Court Packing Scheme</a:t>
            </a:r>
            <a:endParaRPr lang="en-US" dirty="0"/>
          </a:p>
        </p:txBody>
      </p:sp>
      <p:pic>
        <p:nvPicPr>
          <p:cNvPr id="7174" name="Picture 6" descr="http://www.outsidethebeltway.com/wp-content/uploads/2011/01/Social_security_car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44142"/>
            <a:ext cx="2811988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gwu.edu/~erpapers/teachinger/images/nlrb_se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20230"/>
            <a:ext cx="16478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13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2560"/>
            <a:ext cx="8229600" cy="1143000"/>
          </a:xfrm>
        </p:spPr>
        <p:txBody>
          <a:bodyPr/>
          <a:lstStyle/>
          <a:p>
            <a:r>
              <a:rPr lang="en-US" dirty="0" smtClean="0"/>
              <a:t>Court Packing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authentichistory.com/1930-1939/2-fdr/5-courtpacking/1937sc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305560"/>
            <a:ext cx="3962400" cy="541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mrcochran.com/grade%208/Great%20Depression/court%20pack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27331"/>
            <a:ext cx="4729969" cy="527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2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sites.google.com/a/choiceschools.com/mantych/home/3branchesinformation/3-branches-of-govern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5862"/>
            <a:ext cx="8782050" cy="68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590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i="1" dirty="0" smtClean="0"/>
              <a:t>Schechter v. United States </a:t>
            </a:r>
            <a:r>
              <a:rPr lang="en-US" dirty="0" smtClean="0"/>
              <a:t>was a Supreme Court case that declared which New Deal program to be unconstitutional?</a:t>
            </a:r>
          </a:p>
          <a:p>
            <a:pPr marL="0" lvl="2" indent="0">
              <a:buClr>
                <a:schemeClr val="accent3"/>
              </a:buClr>
              <a:buSzPct val="95000"/>
              <a:buNone/>
            </a:pPr>
            <a:r>
              <a:rPr lang="en-US" dirty="0" smtClean="0"/>
              <a:t>	A. </a:t>
            </a:r>
            <a:r>
              <a:rPr lang="en-US" dirty="0"/>
              <a:t>National Industrial Recovery </a:t>
            </a:r>
            <a:r>
              <a:rPr lang="en-US" dirty="0" smtClean="0"/>
              <a:t>Act</a:t>
            </a:r>
          </a:p>
          <a:p>
            <a:pPr marL="0" lvl="2" indent="0">
              <a:buClr>
                <a:schemeClr val="accent3"/>
              </a:buClr>
              <a:buSzPct val="95000"/>
              <a:buNone/>
            </a:pPr>
            <a:r>
              <a:rPr lang="en-US" dirty="0"/>
              <a:t>	</a:t>
            </a:r>
            <a:r>
              <a:rPr lang="en-US" dirty="0" smtClean="0"/>
              <a:t>B. Agricultural Adjustment Act</a:t>
            </a:r>
          </a:p>
          <a:p>
            <a:pPr marL="0" lvl="2" indent="0">
              <a:buClr>
                <a:schemeClr val="accent3"/>
              </a:buClr>
              <a:buSzPct val="95000"/>
              <a:buNone/>
            </a:pPr>
            <a:r>
              <a:rPr lang="en-US" dirty="0"/>
              <a:t>	</a:t>
            </a:r>
            <a:r>
              <a:rPr lang="en-US" dirty="0" smtClean="0"/>
              <a:t>C. Civil Works Administration</a:t>
            </a:r>
          </a:p>
          <a:p>
            <a:pPr marL="0" lvl="2" indent="0">
              <a:buClr>
                <a:schemeClr val="accent3"/>
              </a:buClr>
              <a:buSzPct val="95000"/>
              <a:buNone/>
            </a:pPr>
            <a:r>
              <a:rPr lang="en-US" dirty="0"/>
              <a:t>	</a:t>
            </a:r>
            <a:r>
              <a:rPr lang="en-US" dirty="0" smtClean="0"/>
              <a:t>D. Wagner Act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2. The New Deal program that provided monthly retirement checks to the elderly using payroll taxes is called</a:t>
            </a:r>
          </a:p>
          <a:p>
            <a:pPr marL="1154430" lvl="2" indent="-514350">
              <a:buAutoNum type="alphaUcPeriod"/>
            </a:pPr>
            <a:r>
              <a:rPr lang="en-US" dirty="0" smtClean="0"/>
              <a:t>Works Progress Administration</a:t>
            </a:r>
          </a:p>
          <a:p>
            <a:pPr marL="1154430" lvl="2" indent="-514350">
              <a:buAutoNum type="alphaUcPeriod"/>
            </a:pPr>
            <a:r>
              <a:rPr lang="en-US" dirty="0" smtClean="0"/>
              <a:t>National Labor Relations Act</a:t>
            </a:r>
          </a:p>
          <a:p>
            <a:pPr marL="1154430" lvl="2" indent="-514350">
              <a:buAutoNum type="alphaUcPeriod"/>
            </a:pPr>
            <a:r>
              <a:rPr lang="en-US" dirty="0" smtClean="0"/>
              <a:t>Social Security Act</a:t>
            </a:r>
          </a:p>
          <a:p>
            <a:pPr marL="1154430" lvl="2" indent="-514350">
              <a:buAutoNum type="alphaUcPeriod"/>
            </a:pPr>
            <a:r>
              <a:rPr lang="en-US" dirty="0" smtClean="0"/>
              <a:t>National Industrial Recovery Act</a:t>
            </a:r>
          </a:p>
          <a:p>
            <a:pPr marL="1154430" lvl="2" indent="-514350">
              <a:buAutoNum type="alphaUcPeriod"/>
            </a:pPr>
            <a:endParaRPr lang="en-US" dirty="0"/>
          </a:p>
          <a:p>
            <a:pPr marL="1154430" lvl="2" indent="-514350">
              <a:buAutoNum type="alphaUcPeriod"/>
            </a:pPr>
            <a:endParaRPr lang="en-US" dirty="0" smtClean="0"/>
          </a:p>
          <a:p>
            <a:pPr marL="514350" indent="-5143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1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Second New Deal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3. From President Roosevelt’s perspective, what was the purpose of establishing the National Labor Relations Board?</a:t>
            </a:r>
          </a:p>
          <a:p>
            <a:pPr marL="1154430" lvl="2" indent="-514350">
              <a:buAutoNum type="alphaUcPeriod"/>
            </a:pPr>
            <a:r>
              <a:rPr lang="en-US" dirty="0"/>
              <a:t>To ensure support from union workers who would favor their right to organize</a:t>
            </a:r>
          </a:p>
          <a:p>
            <a:pPr marL="1154430" lvl="2" indent="-514350">
              <a:buAutoNum type="alphaUcPeriod"/>
            </a:pPr>
            <a:r>
              <a:rPr lang="en-US" dirty="0"/>
              <a:t>To create jobs by financing construction projects</a:t>
            </a:r>
          </a:p>
          <a:p>
            <a:pPr marL="1154430" lvl="2" indent="-514350">
              <a:buAutoNum type="alphaUcPeriod"/>
            </a:pPr>
            <a:r>
              <a:rPr lang="en-US" dirty="0"/>
              <a:t>To provide a safety net for Americans who were suffering economically</a:t>
            </a:r>
          </a:p>
          <a:p>
            <a:pPr marL="1154430" lvl="2" indent="-514350">
              <a:buAutoNum type="alphaUcPeriod"/>
            </a:pPr>
            <a:r>
              <a:rPr lang="en-US" dirty="0"/>
              <a:t>To avoid issues with the Supreme Court regarding the constitutionality of the </a:t>
            </a:r>
            <a:r>
              <a:rPr lang="en-US" dirty="0" smtClean="0"/>
              <a:t>law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4. The Works Progress Administration could be considered controversial because</a:t>
            </a:r>
          </a:p>
          <a:p>
            <a:pPr marL="1154430" lvl="2" indent="-514350">
              <a:buAutoNum type="alphaUcPeriod"/>
            </a:pPr>
            <a:r>
              <a:rPr lang="en-US" dirty="0" smtClean="0"/>
              <a:t>It did not provide assistance to farmers.</a:t>
            </a:r>
          </a:p>
          <a:p>
            <a:pPr marL="1154430" lvl="2" indent="-514350">
              <a:buAutoNum type="alphaUcPeriod"/>
            </a:pPr>
            <a:r>
              <a:rPr lang="en-US" dirty="0" smtClean="0"/>
              <a:t>There were safety concerns among the workers.</a:t>
            </a:r>
          </a:p>
          <a:p>
            <a:pPr marL="1154430" lvl="2" indent="-514350">
              <a:buAutoNum type="alphaUcPeriod"/>
            </a:pPr>
            <a:r>
              <a:rPr lang="en-US" dirty="0" smtClean="0"/>
              <a:t>There was opposition from the left over deficit spending.</a:t>
            </a:r>
          </a:p>
          <a:p>
            <a:pPr marL="1154430" lvl="2" indent="-514350">
              <a:buAutoNum type="alphaUcPeriod"/>
            </a:pPr>
            <a:r>
              <a:rPr lang="en-US" dirty="0" smtClean="0"/>
              <a:t>Government funds were going to artists and musicians.</a:t>
            </a:r>
          </a:p>
        </p:txBody>
      </p:sp>
    </p:spTree>
    <p:extLst>
      <p:ext uri="{BB962C8B-B14F-4D97-AF65-F5344CB8AC3E}">
        <p14:creationId xmlns:p14="http://schemas.microsoft.com/office/powerpoint/2010/main" val="132472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 descr="http://www.newdeal75.org/images/newdeal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15" y="0"/>
            <a:ext cx="7635681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6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448098"/>
            <a:ext cx="8229600" cy="4389120"/>
          </a:xfrm>
        </p:spPr>
        <p:txBody>
          <a:bodyPr/>
          <a:lstStyle/>
          <a:p>
            <a:r>
              <a:rPr lang="en-US" dirty="0" smtClean="0"/>
              <a:t>Franklin D. Roosevelt gets elected in 1932 and begins passing First New Deal legislation from 1933-1934.</a:t>
            </a:r>
          </a:p>
          <a:p>
            <a:r>
              <a:rPr lang="en-US" dirty="0" smtClean="0"/>
              <a:t>The First New Deal programs did little to significantly improve the economy.</a:t>
            </a:r>
          </a:p>
          <a:p>
            <a:pPr lvl="1"/>
            <a:r>
              <a:rPr lang="en-US" dirty="0" smtClean="0"/>
              <a:t>10 million Americans still unemployed</a:t>
            </a:r>
            <a:endParaRPr lang="en-US" dirty="0"/>
          </a:p>
          <a:p>
            <a:r>
              <a:rPr lang="en-US" dirty="0" smtClean="0"/>
              <a:t>Nonetheless, Americans had their faith in the nation restored.</a:t>
            </a:r>
          </a:p>
          <a:p>
            <a:r>
              <a:rPr lang="en-US" dirty="0" smtClean="0"/>
              <a:t>By 1935, Roosevelt is facing some opposition.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 descr="http://ts3.mm.bing.net/th?id=HN.607998379760091448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014" y="228600"/>
            <a:ext cx="2737822" cy="229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70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gnosticliberationfront.com/l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99" y="0"/>
            <a:ext cx="7704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4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48772"/>
            <a:ext cx="8229600" cy="1143000"/>
          </a:xfrm>
        </p:spPr>
        <p:txBody>
          <a:bodyPr/>
          <a:lstStyle/>
          <a:p>
            <a:r>
              <a:rPr lang="en-US" dirty="0" smtClean="0"/>
              <a:t>Father Coughlin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3.bp.blogspot.com/_OfC77o8sI-Y/TOu0o7lstvI/AAAAAAAAAFQ/iWtOq6Ik8zg/s1600/Reverend+Charles+Cough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32" y="1255486"/>
            <a:ext cx="7317568" cy="560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56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3200400" cy="2057400"/>
          </a:xfrm>
        </p:spPr>
        <p:txBody>
          <a:bodyPr/>
          <a:lstStyle/>
          <a:p>
            <a:r>
              <a:rPr lang="en-US" dirty="0" smtClean="0"/>
              <a:t>Dr. Francis Townsend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elvisradio.org/UBB/images/forumimages/francis-townsend-new-deal-i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3400"/>
            <a:ext cx="49847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52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Roosevelt Makes a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11680"/>
            <a:ext cx="5715000" cy="48463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Knows his political support may get undermined, despite the fact that Americans love the </a:t>
            </a:r>
            <a:r>
              <a:rPr lang="en-US" dirty="0" err="1" smtClean="0"/>
              <a:t>Roosevelts</a:t>
            </a:r>
            <a:endParaRPr lang="en-US" dirty="0" smtClean="0"/>
          </a:p>
          <a:p>
            <a:r>
              <a:rPr lang="en-US" dirty="0" smtClean="0"/>
              <a:t>Disturbed by the First New Deal’s inability to generate a rapid economic recovery</a:t>
            </a:r>
          </a:p>
          <a:p>
            <a:endParaRPr lang="en-US" dirty="0"/>
          </a:p>
          <a:p>
            <a:r>
              <a:rPr lang="en-US" dirty="0" smtClean="0"/>
              <a:t>Launches Second New Deal in 1935</a:t>
            </a:r>
          </a:p>
          <a:p>
            <a:pPr lvl="1"/>
            <a:r>
              <a:rPr lang="en-US" dirty="0" smtClean="0"/>
              <a:t>Speed up nation’s recovery</a:t>
            </a:r>
          </a:p>
          <a:p>
            <a:pPr lvl="1"/>
            <a:r>
              <a:rPr lang="en-US" dirty="0" smtClean="0"/>
              <a:t>Provide economic security to Americans</a:t>
            </a:r>
          </a:p>
          <a:p>
            <a:pPr lvl="1"/>
            <a:r>
              <a:rPr lang="en-US" dirty="0" smtClean="0"/>
              <a:t>Ensure re-election in 1936</a:t>
            </a:r>
            <a:endParaRPr lang="en-US" dirty="0"/>
          </a:p>
        </p:txBody>
      </p:sp>
      <p:pic>
        <p:nvPicPr>
          <p:cNvPr id="5122" name="Picture 2" descr="http://www1.cuny.edu/portal_ur/content/womens_leadership/exhibit/photos/eleanor_sou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71" y="1752600"/>
            <a:ext cx="3455929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60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img401.imageshack.us/img401/1672/1938firstladyeleanorr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381000"/>
            <a:ext cx="6658211" cy="739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7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Judicial Opposition to NIRA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Roosevelt </a:t>
            </a:r>
            <a:r>
              <a:rPr lang="en-US" dirty="0" smtClean="0"/>
              <a:t>gets disheartening news</a:t>
            </a:r>
          </a:p>
          <a:p>
            <a:r>
              <a:rPr lang="en-US" dirty="0" smtClean="0"/>
              <a:t>May 1935: Supreme Court declares the National Industrial Recovery Act to be unconstitutional (</a:t>
            </a:r>
            <a:r>
              <a:rPr lang="en-US" i="1" dirty="0" smtClean="0"/>
              <a:t>Schechter v. United States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FDR is scared that other New Deal programs will be declared unconstitutional</a:t>
            </a:r>
          </a:p>
          <a:p>
            <a:r>
              <a:rPr lang="en-US" dirty="0" smtClean="0"/>
              <a:t>He needs voter support to win re-election, so he begins a “second hundred days” in June 1935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3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876</TotalTime>
  <Words>688</Words>
  <Application>Microsoft Office PowerPoint</Application>
  <PresentationFormat>On-screen Show (4:3)</PresentationFormat>
  <Paragraphs>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Constantia</vt:lpstr>
      <vt:lpstr>Wingdings 2</vt:lpstr>
      <vt:lpstr>Flow</vt:lpstr>
      <vt:lpstr>Bell Work</vt:lpstr>
      <vt:lpstr>The Second New Deal</vt:lpstr>
      <vt:lpstr>Background</vt:lpstr>
      <vt:lpstr>PowerPoint Presentation</vt:lpstr>
      <vt:lpstr>Father Coughlin</vt:lpstr>
      <vt:lpstr>Dr. Francis Townsend</vt:lpstr>
      <vt:lpstr>Roosevelt Makes a Decision</vt:lpstr>
      <vt:lpstr>PowerPoint Presentation</vt:lpstr>
      <vt:lpstr>Judicial Opposition to NIRA</vt:lpstr>
      <vt:lpstr>Second New Deal</vt:lpstr>
      <vt:lpstr>More Second New Deal Programs</vt:lpstr>
      <vt:lpstr>More Second New Deal Programs</vt:lpstr>
      <vt:lpstr>Election of 1936</vt:lpstr>
      <vt:lpstr>Secretary of Labor Frances Perkins-the first female cabinet member</vt:lpstr>
      <vt:lpstr>PowerPoint Presentation</vt:lpstr>
      <vt:lpstr>Court Packing Scheme</vt:lpstr>
      <vt:lpstr>Court Packing Scheme</vt:lpstr>
      <vt:lpstr>PowerPoint Presentation</vt:lpstr>
      <vt:lpstr>Check</vt:lpstr>
      <vt:lpstr>Check</vt:lpstr>
      <vt:lpstr>Check</vt:lpstr>
    </vt:vector>
  </TitlesOfParts>
  <Company>Cosmos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Second New Deal</dc:title>
  <dc:creator>Maria Rives</dc:creator>
  <cp:lastModifiedBy>Maria Rives</cp:lastModifiedBy>
  <cp:revision>16</cp:revision>
  <dcterms:created xsi:type="dcterms:W3CDTF">2015-01-21T20:02:46Z</dcterms:created>
  <dcterms:modified xsi:type="dcterms:W3CDTF">2017-01-13T21:44:57Z</dcterms:modified>
</cp:coreProperties>
</file>