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6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7491-1B58-4F4F-A930-084386029CF5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6C7871-0612-42E7-8C2C-4056ECE4AE2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What </a:t>
            </a:r>
            <a:r>
              <a:rPr lang="en-US" dirty="0"/>
              <a:t>was </a:t>
            </a:r>
            <a:r>
              <a:rPr lang="en-US" dirty="0" smtClean="0"/>
              <a:t>your experience in the Stock Market game </a:t>
            </a:r>
            <a:r>
              <a:rPr lang="en-US" dirty="0"/>
              <a:t>like?</a:t>
            </a:r>
          </a:p>
          <a:p>
            <a:pPr marL="0" indent="0">
              <a:buNone/>
            </a:pPr>
            <a:r>
              <a:rPr lang="en-US" dirty="0" smtClean="0"/>
              <a:t>2. Did </a:t>
            </a:r>
            <a:r>
              <a:rPr lang="en-US" dirty="0"/>
              <a:t>you lose or earn money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AT&amp;T, GM, US Steel increased from Day 1 to 6</a:t>
            </a:r>
          </a:p>
          <a:p>
            <a:pPr lvl="1"/>
            <a:r>
              <a:rPr lang="en-US" dirty="0"/>
              <a:t>American Can and RCA decreased</a:t>
            </a:r>
          </a:p>
          <a:p>
            <a:pPr lvl="1"/>
            <a:r>
              <a:rPr lang="en-US" dirty="0"/>
              <a:t>GE stayed the same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Why </a:t>
            </a:r>
            <a:r>
              <a:rPr lang="en-US" dirty="0"/>
              <a:t>do you think people get involved with the stock market?</a:t>
            </a:r>
          </a:p>
          <a:p>
            <a:pPr marL="0" indent="0">
              <a:buNone/>
            </a:pPr>
            <a:r>
              <a:rPr lang="en-US" dirty="0" smtClean="0"/>
              <a:t>4. What </a:t>
            </a:r>
            <a:r>
              <a:rPr lang="en-US" dirty="0"/>
              <a:t>are some limits to you buying stock right now?</a:t>
            </a:r>
          </a:p>
        </p:txBody>
      </p:sp>
    </p:spTree>
    <p:extLst>
      <p:ext uri="{BB962C8B-B14F-4D97-AF65-F5344CB8AC3E}">
        <p14:creationId xmlns:p14="http://schemas.microsoft.com/office/powerpoint/2010/main" val="40928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atic5.businessinsider.com/image/5346dd176bb3f76b0a88cdec/dont-be-surprised-if-this-is-the-start-of-a-stock-market-cr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" y="13855"/>
            <a:ext cx="9128752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worststockmarketcrashes.com/wp-content/uploads/2011/03/1929-stock-market-crash-suic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6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Run to the bank to get some money! </a:t>
            </a:r>
            <a:endParaRPr lang="en-US" dirty="0"/>
          </a:p>
          <a:p>
            <a:r>
              <a:rPr lang="en-US" dirty="0" smtClean="0"/>
              <a:t>Problem!  </a:t>
            </a:r>
          </a:p>
          <a:p>
            <a:pPr lvl="1"/>
            <a:r>
              <a:rPr lang="en-US" dirty="0"/>
              <a:t>The banks invested money into the stock market, which has crashed, so the banks have lost money.</a:t>
            </a:r>
          </a:p>
          <a:p>
            <a:pPr lvl="1"/>
            <a:r>
              <a:rPr lang="en-US" dirty="0" smtClean="0"/>
              <a:t>People who have loans through the bank cannot pay their loans, so the bank is not making any money.</a:t>
            </a:r>
            <a:endParaRPr lang="en-US" dirty="0"/>
          </a:p>
          <a:p>
            <a:r>
              <a:rPr lang="en-US" dirty="0" smtClean="0"/>
              <a:t>People make bank runs, trying to get their life savings out of the bank, but the </a:t>
            </a:r>
            <a:r>
              <a:rPr lang="en-US" dirty="0"/>
              <a:t>bank runs out of </a:t>
            </a:r>
            <a:r>
              <a:rPr lang="en-US" dirty="0" smtClean="0"/>
              <a:t>money.  10% of nation’s banks close by 1930.</a:t>
            </a:r>
          </a:p>
          <a:p>
            <a:r>
              <a:rPr lang="en-US" b="1" dirty="0" smtClean="0"/>
              <a:t>Starts a recession (period of economic decline before a depression) and triggers a crisis of confidence in the banking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322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hewhirlingwind.com/wp-content/uploads/2012/10/run_on_union_bank_great_depres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12" y="55417"/>
            <a:ext cx="9343812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0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4.bp.blogspot.com/-MfYGFaD-dAI/T_JQEBKstwI/AAAAAAAACTg/my7q5thMwz8/s1600/0,1020,1624587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715" y="0"/>
            <a:ext cx="10783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409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Sends the United States into the Great Depression, a period of time lasting from 1929-1939 characterized by high unemployment, economic troubles, low production, and misery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was the stock market like in the 1920s?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A bull market-stock prices kept going up, even though companies were not doing super well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were people engaging in speculation in the 1920s?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To make a quick buck in a short amount of time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did the stock market crash?</a:t>
            </a:r>
          </a:p>
          <a:p>
            <a:pPr marL="880110" lvl="1" indent="-514350">
              <a:buAutoNum type="arabicPeriod"/>
            </a:pPr>
            <a:r>
              <a:rPr lang="en-US" dirty="0" smtClean="0"/>
              <a:t>There were not enough people buying stock (due to the debt they had), so people slowly started selling their stock, causing prices to fall and brokers to make margin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Contributing factor: Stock Market Crash of October 1929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Uneven Distribution of Wealth</a:t>
            </a:r>
          </a:p>
          <a:p>
            <a:pPr marL="982980" lvl="2" indent="-342900"/>
            <a:r>
              <a:rPr lang="en-US" dirty="0" smtClean="0"/>
              <a:t>Overproduction (people don’t make enough money to buy all of the stuff available)</a:t>
            </a:r>
          </a:p>
          <a:p>
            <a:pPr marL="982980" lvl="2" indent="-342900"/>
            <a:r>
              <a:rPr lang="en-US" dirty="0" smtClean="0"/>
              <a:t>After buying high-end items on credit, buyers reach a point where they have to pay off their debt and stop buying extra stuff</a:t>
            </a:r>
          </a:p>
          <a:p>
            <a:pPr marL="982980" lvl="2" indent="-342900"/>
            <a:r>
              <a:rPr lang="en-US" dirty="0" smtClean="0"/>
              <a:t>Companies cut back on production and start to cut expenses (including jobs)---chain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Loss of Export Sales</a:t>
            </a:r>
          </a:p>
          <a:p>
            <a:pPr lvl="1"/>
            <a:r>
              <a:rPr lang="en-US" dirty="0" smtClean="0"/>
              <a:t>Loans were made to American speculators, not foreign companies , so foreign companies don’t have money to buy American products</a:t>
            </a:r>
          </a:p>
          <a:p>
            <a:pPr lvl="1"/>
            <a:r>
              <a:rPr lang="en-US" dirty="0" smtClean="0"/>
              <a:t>June 1930: Hawley Smoot Tariff (protection) raises tariff rate, so other countries cannot afford to buy our stuff. Plus other countries put their own protective tariffs on American products.</a:t>
            </a:r>
          </a:p>
        </p:txBody>
      </p:sp>
    </p:spTree>
    <p:extLst>
      <p:ext uri="{BB962C8B-B14F-4D97-AF65-F5344CB8AC3E}">
        <p14:creationId xmlns:p14="http://schemas.microsoft.com/office/powerpoint/2010/main" val="2048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Mistakes by the Federal Reserve</a:t>
            </a:r>
          </a:p>
          <a:p>
            <a:pPr lvl="1"/>
            <a:r>
              <a:rPr lang="en-US" dirty="0" smtClean="0"/>
              <a:t>Never raised interest rates to stop over speculation (indicated that economy was growing, when in reality, it was not)</a:t>
            </a:r>
          </a:p>
          <a:p>
            <a:pPr lvl="1"/>
            <a:r>
              <a:rPr lang="en-US" dirty="0" smtClean="0"/>
              <a:t>After the crash, Feds raised interest rates, which limited the money that people could borrow (bad!)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of the 1920s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was the standard of living like?</a:t>
            </a:r>
          </a:p>
          <a:p>
            <a:pPr lvl="1"/>
            <a:r>
              <a:rPr lang="en-US" dirty="0" smtClean="0"/>
              <a:t>Very high—there were more jobs available, and people had more money to spend.</a:t>
            </a:r>
            <a:endParaRPr lang="en-US" dirty="0"/>
          </a:p>
          <a:p>
            <a:r>
              <a:rPr lang="en-US" dirty="0" smtClean="0"/>
              <a:t>What new products were available?</a:t>
            </a:r>
          </a:p>
          <a:p>
            <a:pPr lvl="1"/>
            <a:r>
              <a:rPr lang="en-US" dirty="0" smtClean="0"/>
              <a:t>Automobiles, appliances, radios, toiletries, make-up, sliced bread</a:t>
            </a:r>
            <a:endParaRPr lang="en-US" dirty="0"/>
          </a:p>
          <a:p>
            <a:r>
              <a:rPr lang="en-US" dirty="0" smtClean="0"/>
              <a:t>How did consumers purchase these products?</a:t>
            </a:r>
          </a:p>
          <a:p>
            <a:pPr lvl="1"/>
            <a:r>
              <a:rPr lang="en-US" dirty="0" smtClean="0"/>
              <a:t>On credit/installment plan, which put them into debt</a:t>
            </a:r>
            <a:endParaRPr lang="en-US" dirty="0"/>
          </a:p>
          <a:p>
            <a:r>
              <a:rPr lang="en-US" dirty="0" smtClean="0"/>
              <a:t>What could be some repercussions (consequences) of high debt?</a:t>
            </a:r>
          </a:p>
          <a:p>
            <a:pPr lvl="1"/>
            <a:r>
              <a:rPr lang="en-US" dirty="0" smtClean="0"/>
              <a:t>Not enough money to pay bills, a decrease in spending once one owes too much money, buy stock on margin</a:t>
            </a:r>
            <a:endParaRPr lang="en-US" dirty="0"/>
          </a:p>
          <a:p>
            <a:r>
              <a:rPr lang="en-US" dirty="0" smtClean="0"/>
              <a:t>How might companies be affected by this?</a:t>
            </a:r>
          </a:p>
          <a:p>
            <a:pPr lvl="1"/>
            <a:r>
              <a:rPr lang="en-US" dirty="0" smtClean="0"/>
              <a:t>Less demand for products means less money the company makes, which leads to lower wages and loss of jobs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7947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Which factors are most characteristic of an economic depression?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High unemployment and increased real estate investments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Too much money in circulation and high stock prices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High unemployment and overproduction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Large business investments and low taxes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Which </a:t>
            </a:r>
            <a:r>
              <a:rPr lang="en-US" dirty="0"/>
              <a:t>situation helped cause the stock market crash of 1929? </a:t>
            </a:r>
            <a:endParaRPr lang="en-US" dirty="0" smtClean="0"/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Excessive speculation and buying on margin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Unwillingness of people to invest in new industries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Increased government spending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Too much government regulation of business</a:t>
            </a:r>
          </a:p>
          <a:p>
            <a:pPr marL="640080" lvl="2" indent="0">
              <a:buNone/>
            </a:pPr>
            <a:r>
              <a:rPr lang="en-US" dirty="0" smtClean="0"/>
              <a:t>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858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How </a:t>
            </a:r>
            <a:r>
              <a:rPr lang="en-US" dirty="0"/>
              <a:t>did foreign influence affect factors leading to the Great </a:t>
            </a:r>
            <a:r>
              <a:rPr lang="en-US" dirty="0" smtClean="0"/>
              <a:t>Depression?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Loans </a:t>
            </a:r>
            <a:r>
              <a:rPr lang="en-US" dirty="0"/>
              <a:t>to European countries facilitated an increase in American exports.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/>
              <a:t>Foreign nations bought fewer American goods as a reaction to American protection tariffs.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/>
              <a:t>Europe refused to buy American goods in an effort to stimulate their own economies.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/>
              <a:t>Latin American nations began to buy more American products.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Which best describes the status of banks after the crash?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Banks were able to offer credit to consumers through loans.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Consumers successfully made bank runs to obtain funds from their accounts.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Banks were unaffected by the crash.</a:t>
            </a:r>
          </a:p>
          <a:p>
            <a:pPr marL="1154430" lvl="2" indent="-514350">
              <a:buFont typeface="+mj-lt"/>
              <a:buAutoNum type="alphaUcPeriod"/>
            </a:pPr>
            <a:r>
              <a:rPr lang="en-US" dirty="0" smtClean="0"/>
              <a:t>Many banks closed, due to loss of funds, which caused many to be wary of banks.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4474" y="26126"/>
            <a:ext cx="6858000" cy="6805748"/>
          </a:xfrm>
        </p:spPr>
      </p:pic>
    </p:spTree>
    <p:extLst>
      <p:ext uri="{BB962C8B-B14F-4D97-AF65-F5344CB8AC3E}">
        <p14:creationId xmlns:p14="http://schemas.microsoft.com/office/powerpoint/2010/main" val="35182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752" y="232229"/>
            <a:ext cx="7851648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Stock Market Crash and Causes of the Great Depression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neilpeterson.com/wp-content/uploads/2009/03/stock-market-crash-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4471872" cy="369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76300" y="3962400"/>
            <a:ext cx="3429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6300" y="2536924"/>
            <a:ext cx="171450" cy="13837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26" y="228600"/>
            <a:ext cx="1624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Represents the top 30 companies whose stock is traded on the New York Stock Exchange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3174"/>
            <a:ext cx="4038600" cy="1618488"/>
          </a:xfrm>
        </p:spPr>
        <p:txBody>
          <a:bodyPr/>
          <a:lstStyle/>
          <a:p>
            <a:r>
              <a:rPr lang="en-US" dirty="0" smtClean="0"/>
              <a:t>Election of 1928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38862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Republican Herbert Hoover becomes president</a:t>
            </a:r>
          </a:p>
          <a:p>
            <a:pPr lvl="1"/>
            <a:r>
              <a:rPr lang="en-US" dirty="0" smtClean="0"/>
              <a:t>March 1929: First inauguration to be covered by sound movie cameras and be radio-broadcast worldwide</a:t>
            </a:r>
          </a:p>
          <a:p>
            <a:pPr lvl="1"/>
            <a:r>
              <a:rPr lang="en-US" dirty="0" smtClean="0"/>
              <a:t>“I have no fears for the future of our country. It is bright with hope.”</a:t>
            </a:r>
            <a:endParaRPr lang="en-US" dirty="0"/>
          </a:p>
        </p:txBody>
      </p:sp>
      <p:pic>
        <p:nvPicPr>
          <p:cNvPr id="2050" name="Picture 2" descr="http://www.loriferber.com/media/catalog/product/cache/1/image/9df78eab33525d08d6e5fb8d27136e95/h/o/hooverprog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76200"/>
            <a:ext cx="29718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rkroom.baltimoresun.com/wp-content/uploads/2013/01/BS-TE-INAUGURALPG-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25734"/>
            <a:ext cx="4800600" cy="29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-cache-ak0.pinimg.com/736x/23/00/20/2300207462f259eefdb0c35858f3ee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5" y="457200"/>
            <a:ext cx="2539095" cy="31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0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Stock Market in the 1920s was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Americans invested heavily in the stocks during the prolonged bull market period of the late 1920s</a:t>
            </a:r>
          </a:p>
          <a:p>
            <a:r>
              <a:rPr lang="en-US" dirty="0" smtClean="0"/>
              <a:t>3 million Americans (10% of households) owned stock</a:t>
            </a:r>
          </a:p>
          <a:p>
            <a:endParaRPr lang="en-US" dirty="0"/>
          </a:p>
          <a:p>
            <a:r>
              <a:rPr lang="en-US" dirty="0" smtClean="0"/>
              <a:t>With soaring prices, how could Americans afford the high stock price?</a:t>
            </a:r>
          </a:p>
          <a:p>
            <a:pPr lvl="1"/>
            <a:r>
              <a:rPr lang="en-US" dirty="0" smtClean="0"/>
              <a:t>Buying on margin-Investor puts down 10% of the stock’s value and borrows the rest from a stockbroker.  Pay back the loan when the price of the stock increases</a:t>
            </a:r>
            <a:endParaRPr lang="en-US" dirty="0"/>
          </a:p>
          <a:p>
            <a:r>
              <a:rPr lang="en-US" dirty="0" smtClean="0"/>
              <a:t>What happens when the price of the stock bought on margin goes down?</a:t>
            </a:r>
          </a:p>
          <a:p>
            <a:pPr lvl="1"/>
            <a:r>
              <a:rPr lang="en-US" dirty="0" smtClean="0"/>
              <a:t>Stockbroker issues a margin call, where the investor has to pay back the loan all at once</a:t>
            </a:r>
          </a:p>
          <a:p>
            <a:pPr lvl="1"/>
            <a:r>
              <a:rPr lang="en-US" dirty="0" smtClean="0"/>
              <a:t>Fearing a margin call, investors are sensitive to any changes in the price of a stock.</a:t>
            </a:r>
          </a:p>
        </p:txBody>
      </p:sp>
    </p:spTree>
    <p:extLst>
      <p:ext uri="{BB962C8B-B14F-4D97-AF65-F5344CB8AC3E}">
        <p14:creationId xmlns:p14="http://schemas.microsoft.com/office/powerpoint/2010/main" val="28434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the Stock Market in the 1920s was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stock prices were going up, companies were not necessarily doing well.</a:t>
            </a:r>
          </a:p>
          <a:p>
            <a:r>
              <a:rPr lang="en-US" dirty="0" smtClean="0"/>
              <a:t>This is because investors were trying to make a fortune overnight and were being risky.  Stock prices were going up, because investors kept buying lots of stock.  What is this called?</a:t>
            </a:r>
            <a:endParaRPr lang="en-US" dirty="0"/>
          </a:p>
          <a:p>
            <a:pPr lvl="1"/>
            <a:r>
              <a:rPr lang="en-US" dirty="0" err="1" smtClean="0"/>
              <a:t>Overspeculation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 for the Gold Game!</a:t>
            </a:r>
          </a:p>
        </p:txBody>
      </p:sp>
    </p:spTree>
    <p:extLst>
      <p:ext uri="{BB962C8B-B14F-4D97-AF65-F5344CB8AC3E}">
        <p14:creationId xmlns:p14="http://schemas.microsoft.com/office/powerpoint/2010/main" val="16281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Stock Market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end of 1929, market is running out of customers</a:t>
            </a:r>
          </a:p>
          <a:p>
            <a:r>
              <a:rPr lang="en-US" dirty="0" smtClean="0"/>
              <a:t>September 1929: professional investors sense danger and start selling their shares</a:t>
            </a:r>
          </a:p>
          <a:p>
            <a:r>
              <a:rPr lang="en-US" dirty="0" smtClean="0"/>
              <a:t>Prices begin to start falling</a:t>
            </a:r>
          </a:p>
          <a:p>
            <a:r>
              <a:rPr lang="en-US" dirty="0" smtClean="0"/>
              <a:t>Early October 1929: prices continue to fall and more people start to sell their shares</a:t>
            </a:r>
          </a:p>
          <a:p>
            <a:r>
              <a:rPr lang="en-US" dirty="0" smtClean="0"/>
              <a:t>Monday, October 21, 1929: Prices plunge, chaos on the trading floor, margin calls issued</a:t>
            </a:r>
          </a:p>
          <a:p>
            <a:r>
              <a:rPr lang="en-US" dirty="0" smtClean="0"/>
              <a:t>“Black Thursday,” October 24, 1929: prices plummeted further</a:t>
            </a:r>
          </a:p>
          <a:p>
            <a:r>
              <a:rPr lang="en-US" dirty="0" smtClean="0"/>
              <a:t>“Black Tuesday,” October 29, 1929: prices took the steepest dive</a:t>
            </a:r>
          </a:p>
          <a:p>
            <a:r>
              <a:rPr lang="en-US" dirty="0" smtClean="0"/>
              <a:t>$30 billion dollars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0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eilpeterson.com/wp-content/uploads/2009/03/stock-market-crash-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0782"/>
            <a:ext cx="8331687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1080</TotalTime>
  <Words>1171</Words>
  <Application>Microsoft Office PowerPoint</Application>
  <PresentationFormat>On-screen Show (4:3)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Bell Work</vt:lpstr>
      <vt:lpstr>Review of the 1920s</vt:lpstr>
      <vt:lpstr>PowerPoint Presentation</vt:lpstr>
      <vt:lpstr>Stock Market Crash and Causes of the Great Depression</vt:lpstr>
      <vt:lpstr>Election of 1928</vt:lpstr>
      <vt:lpstr>What the Stock Market in the 1920s was Like</vt:lpstr>
      <vt:lpstr>What the Stock Market in the 1920s was Like</vt:lpstr>
      <vt:lpstr>The Stock Market Crash</vt:lpstr>
      <vt:lpstr>PowerPoint Presentation</vt:lpstr>
      <vt:lpstr>PowerPoint Presentation</vt:lpstr>
      <vt:lpstr>PowerPoint Presentation</vt:lpstr>
      <vt:lpstr>What Do You Do?</vt:lpstr>
      <vt:lpstr>PowerPoint Presentation</vt:lpstr>
      <vt:lpstr>PowerPoint Presentation</vt:lpstr>
      <vt:lpstr>Sends the United States into the Great Depression, a period of time lasting from 1929-1939 characterized by high unemployment, economic troubles, low production, and misery</vt:lpstr>
      <vt:lpstr>Check!</vt:lpstr>
      <vt:lpstr>Causes of the Great Depression</vt:lpstr>
      <vt:lpstr>Causes of Great Depression</vt:lpstr>
      <vt:lpstr>Causes of Great Depression</vt:lpstr>
      <vt:lpstr>Review</vt:lpstr>
      <vt:lpstr>PowerPoint Presentation</vt:lpstr>
    </vt:vector>
  </TitlesOfParts>
  <Company>Cosmos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Maria Rives</dc:creator>
  <cp:lastModifiedBy>Maria Rives</cp:lastModifiedBy>
  <cp:revision>22</cp:revision>
  <dcterms:created xsi:type="dcterms:W3CDTF">2015-01-08T17:55:11Z</dcterms:created>
  <dcterms:modified xsi:type="dcterms:W3CDTF">2017-01-03T17:08:18Z</dcterms:modified>
</cp:coreProperties>
</file>