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1" r:id="rId2"/>
    <p:sldId id="256" r:id="rId3"/>
    <p:sldId id="257" r:id="rId4"/>
    <p:sldId id="258" r:id="rId5"/>
    <p:sldId id="259" r:id="rId6"/>
    <p:sldId id="260" r:id="rId7"/>
    <p:sldId id="263" r:id="rId8"/>
    <p:sldId id="267" r:id="rId9"/>
    <p:sldId id="291" r:id="rId10"/>
    <p:sldId id="266" r:id="rId11"/>
    <p:sldId id="290" r:id="rId12"/>
    <p:sldId id="268" r:id="rId13"/>
    <p:sldId id="269" r:id="rId14"/>
    <p:sldId id="270" r:id="rId15"/>
    <p:sldId id="272" r:id="rId16"/>
    <p:sldId id="273" r:id="rId17"/>
    <p:sldId id="274" r:id="rId18"/>
    <p:sldId id="275" r:id="rId19"/>
    <p:sldId id="276" r:id="rId20"/>
    <p:sldId id="277" r:id="rId21"/>
    <p:sldId id="278" r:id="rId22"/>
    <p:sldId id="279" r:id="rId23"/>
    <p:sldId id="287" r:id="rId24"/>
    <p:sldId id="288" r:id="rId25"/>
    <p:sldId id="289" r:id="rId26"/>
    <p:sldId id="286" r:id="rId27"/>
    <p:sldId id="261"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01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C7A0E6-20D9-4EDD-B7B2-7953B0E765CB}"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370406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7A0E6-20D9-4EDD-B7B2-7953B0E765CB}"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347467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7A0E6-20D9-4EDD-B7B2-7953B0E765CB}"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192105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7A0E6-20D9-4EDD-B7B2-7953B0E765CB}"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311930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7A0E6-20D9-4EDD-B7B2-7953B0E765CB}"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140838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C7A0E6-20D9-4EDD-B7B2-7953B0E765CB}"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312808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C7A0E6-20D9-4EDD-B7B2-7953B0E765CB}" type="datetimeFigureOut">
              <a:rPr lang="en-US" smtClean="0"/>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230302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C7A0E6-20D9-4EDD-B7B2-7953B0E765CB}" type="datetimeFigureOut">
              <a:rPr lang="en-US" smtClean="0"/>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140053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7A0E6-20D9-4EDD-B7B2-7953B0E765CB}" type="datetimeFigureOut">
              <a:rPr lang="en-US" smtClean="0"/>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348260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7A0E6-20D9-4EDD-B7B2-7953B0E765CB}"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115172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7A0E6-20D9-4EDD-B7B2-7953B0E765CB}"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3087F-4A80-4124-B4BB-597F5CB4A3C6}" type="slidenum">
              <a:rPr lang="en-US" smtClean="0"/>
              <a:t>‹#›</a:t>
            </a:fld>
            <a:endParaRPr lang="en-US"/>
          </a:p>
        </p:txBody>
      </p:sp>
    </p:spTree>
    <p:extLst>
      <p:ext uri="{BB962C8B-B14F-4D97-AF65-F5344CB8AC3E}">
        <p14:creationId xmlns:p14="http://schemas.microsoft.com/office/powerpoint/2010/main" val="72738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7A0E6-20D9-4EDD-B7B2-7953B0E765CB}" type="datetimeFigureOut">
              <a:rPr lang="en-US" smtClean="0"/>
              <a:t>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087F-4A80-4124-B4BB-597F5CB4A3C6}" type="slidenum">
              <a:rPr lang="en-US" smtClean="0"/>
              <a:t>‹#›</a:t>
            </a:fld>
            <a:endParaRPr lang="en-US"/>
          </a:p>
        </p:txBody>
      </p:sp>
    </p:spTree>
    <p:extLst>
      <p:ext uri="{BB962C8B-B14F-4D97-AF65-F5344CB8AC3E}">
        <p14:creationId xmlns:p14="http://schemas.microsoft.com/office/powerpoint/2010/main" val="11788864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gif"/><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hyperlink" Target="http://finance.yahoo.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finance.yahoo.com/echarts?s=HSY+Interactive#%7B%22range%22%3A%22max%22%2C%22scale%22%3A%22linear%22%7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Bell Work-Choose the vocab word that best completes the below sentences.</a:t>
            </a:r>
            <a:endParaRPr lang="en-US" dirty="0"/>
          </a:p>
        </p:txBody>
      </p:sp>
      <p:sp>
        <p:nvSpPr>
          <p:cNvPr id="3" name="Content Placeholder 2"/>
          <p:cNvSpPr>
            <a:spLocks noGrp="1"/>
          </p:cNvSpPr>
          <p:nvPr>
            <p:ph idx="1"/>
          </p:nvPr>
        </p:nvSpPr>
        <p:spPr>
          <a:xfrm>
            <a:off x="152400" y="1600200"/>
            <a:ext cx="8991600" cy="5105400"/>
          </a:xfrm>
        </p:spPr>
        <p:txBody>
          <a:bodyPr>
            <a:normAutofit fontScale="92500" lnSpcReduction="10000"/>
          </a:bodyPr>
          <a:lstStyle/>
          <a:p>
            <a:pPr marL="0" indent="0">
              <a:buNone/>
            </a:pPr>
            <a:r>
              <a:rPr lang="en-US" dirty="0" smtClean="0"/>
              <a:t>__(1)__ of the 1920s were anxious to invest money in the __(2)__.  The problem with this __(3)__ was the fact that companies were not doing well, even though the __(4)__ prices were rising.  In October 1929, a __(5)__ occurred when prices fell dramatically.  This resulted in a nation-wide __(6)__, and many people who lost their jobs had no choice but to live in __(7)__.  At the same time, farmers had tons of crops to sell, but they were not selling them for enough money because of __(8)__.  Therefore, many farmers could not make their __(9)__ payments, and banks eventually __(10)__ on their property.</a:t>
            </a:r>
            <a:endParaRPr lang="en-US" dirty="0"/>
          </a:p>
        </p:txBody>
      </p:sp>
    </p:spTree>
    <p:extLst>
      <p:ext uri="{BB962C8B-B14F-4D97-AF65-F5344CB8AC3E}">
        <p14:creationId xmlns:p14="http://schemas.microsoft.com/office/powerpoint/2010/main" val="3537261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Hershey Company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393" y="1447800"/>
            <a:ext cx="9773393" cy="4171791"/>
          </a:xfrm>
        </p:spPr>
      </p:pic>
    </p:spTree>
    <p:extLst>
      <p:ext uri="{BB962C8B-B14F-4D97-AF65-F5344CB8AC3E}">
        <p14:creationId xmlns:p14="http://schemas.microsoft.com/office/powerpoint/2010/main" val="3297202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Case Study: Linn Energy, LLC (LINE)</a:t>
            </a:r>
            <a:endParaRPr lang="en-US" dirty="0"/>
          </a:p>
        </p:txBody>
      </p:sp>
      <p:sp>
        <p:nvSpPr>
          <p:cNvPr id="3" name="Content Placeholder 2"/>
          <p:cNvSpPr>
            <a:spLocks noGrp="1"/>
          </p:cNvSpPr>
          <p:nvPr>
            <p:ph idx="1"/>
          </p:nvPr>
        </p:nvSpPr>
        <p:spPr>
          <a:xfrm>
            <a:off x="457200" y="914400"/>
            <a:ext cx="8534400" cy="4525963"/>
          </a:xfrm>
        </p:spPr>
        <p:txBody>
          <a:bodyPr/>
          <a:lstStyle/>
          <a:p>
            <a:r>
              <a:rPr lang="en-US" dirty="0" smtClean="0"/>
              <a:t>Company has declared bankruptcy and is restructuring</a:t>
            </a:r>
          </a:p>
          <a:p>
            <a:pPr lvl="1"/>
            <a:r>
              <a:rPr lang="en-US" dirty="0" smtClean="0"/>
              <a:t>Was $1.37 in 2016</a:t>
            </a:r>
          </a:p>
          <a:p>
            <a:pPr lvl="1"/>
            <a:r>
              <a:rPr lang="en-US" dirty="0" smtClean="0"/>
              <a:t>Was $11 in 2015</a:t>
            </a:r>
            <a:endParaRPr lang="en-US" dirty="0"/>
          </a:p>
          <a:p>
            <a:r>
              <a:rPr lang="en-US" dirty="0" smtClean="0"/>
              <a:t>When prices go down, it usually indicates economic troubles for the company (ex. Lay-offs, failing product, legal issues, etc.)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495800"/>
            <a:ext cx="4924425" cy="2498362"/>
          </a:xfrm>
          <a:prstGeom prst="rect">
            <a:avLst/>
          </a:prstGeom>
        </p:spPr>
      </p:pic>
    </p:spTree>
    <p:extLst>
      <p:ext uri="{BB962C8B-B14F-4D97-AF65-F5344CB8AC3E}">
        <p14:creationId xmlns:p14="http://schemas.microsoft.com/office/powerpoint/2010/main" val="2857348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One Buy Stock?</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When the prices of stock are LOW! (Starbucks example)</a:t>
            </a:r>
          </a:p>
          <a:p>
            <a:pPr lvl="1"/>
            <a:r>
              <a:rPr lang="en-US" dirty="0" smtClean="0"/>
              <a:t>Because this can get you the biggest return on your investment.</a:t>
            </a:r>
          </a:p>
          <a:p>
            <a:pPr lvl="1"/>
            <a:r>
              <a:rPr lang="en-US" dirty="0" smtClean="0"/>
              <a:t>Sell that stock once the price is very high</a:t>
            </a:r>
          </a:p>
          <a:p>
            <a:pPr lvl="1"/>
            <a:endParaRPr lang="en-US" dirty="0"/>
          </a:p>
          <a:p>
            <a:pPr lvl="1"/>
            <a:r>
              <a:rPr lang="en-US" dirty="0" smtClean="0"/>
              <a:t>Example:</a:t>
            </a:r>
          </a:p>
          <a:p>
            <a:pPr lvl="2"/>
            <a:r>
              <a:rPr lang="en-US" dirty="0" smtClean="0"/>
              <a:t>If one purchased Hershey stock in 1990 at $5 a share, you have now made $80.</a:t>
            </a:r>
          </a:p>
          <a:p>
            <a:pPr lvl="2"/>
            <a:r>
              <a:rPr lang="en-US" dirty="0" smtClean="0"/>
              <a:t>Investors usually buy more than one share at a time.  You could have made $</a:t>
            </a:r>
            <a:r>
              <a:rPr lang="en-US" dirty="0"/>
              <a:t>8</a:t>
            </a:r>
            <a:r>
              <a:rPr lang="en-US" dirty="0" smtClean="0"/>
              <a:t>,000 buying 100 shares of Hershey.</a:t>
            </a:r>
            <a:endParaRPr lang="en-US" dirty="0"/>
          </a:p>
        </p:txBody>
      </p:sp>
    </p:spTree>
    <p:extLst>
      <p:ext uri="{BB962C8B-B14F-4D97-AF65-F5344CB8AC3E}">
        <p14:creationId xmlns:p14="http://schemas.microsoft.com/office/powerpoint/2010/main" val="31109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my Stock Goes Down?</a:t>
            </a:r>
            <a:endParaRPr lang="en-US" dirty="0"/>
          </a:p>
        </p:txBody>
      </p:sp>
      <p:sp>
        <p:nvSpPr>
          <p:cNvPr id="3" name="Content Placeholder 2"/>
          <p:cNvSpPr>
            <a:spLocks noGrp="1"/>
          </p:cNvSpPr>
          <p:nvPr>
            <p:ph idx="1"/>
          </p:nvPr>
        </p:nvSpPr>
        <p:spPr/>
        <p:txBody>
          <a:bodyPr>
            <a:normAutofit lnSpcReduction="10000"/>
          </a:bodyPr>
          <a:lstStyle/>
          <a:p>
            <a:r>
              <a:rPr lang="en-US" dirty="0" smtClean="0"/>
              <a:t>You lose money.</a:t>
            </a:r>
          </a:p>
          <a:p>
            <a:endParaRPr lang="en-US" dirty="0"/>
          </a:p>
          <a:p>
            <a:pPr marL="0" indent="0">
              <a:buNone/>
            </a:pPr>
            <a:r>
              <a:rPr lang="en-US" dirty="0" smtClean="0"/>
              <a:t>Example:</a:t>
            </a:r>
          </a:p>
          <a:p>
            <a:pPr marL="0" indent="0">
              <a:buNone/>
            </a:pPr>
            <a:r>
              <a:rPr lang="en-US" dirty="0"/>
              <a:t>	</a:t>
            </a:r>
            <a:r>
              <a:rPr lang="en-US" dirty="0" smtClean="0"/>
              <a:t>You buy a share of Starbucks stock for $80.  Three months later, Starbucks has announced that they will shut down ten thousand stores.  Therefore, the price of your stock falls to $60.   One month later, it is $50.  If you choose to sell, you have just lost $30.</a:t>
            </a:r>
            <a:endParaRPr lang="en-US" dirty="0"/>
          </a:p>
        </p:txBody>
      </p:sp>
    </p:spTree>
    <p:extLst>
      <p:ext uri="{BB962C8B-B14F-4D97-AF65-F5344CB8AC3E}">
        <p14:creationId xmlns:p14="http://schemas.microsoft.com/office/powerpoint/2010/main" val="47295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a:t>
            </a:r>
            <a:endParaRPr lang="en-US" dirty="0"/>
          </a:p>
        </p:txBody>
      </p:sp>
      <p:sp>
        <p:nvSpPr>
          <p:cNvPr id="3" name="Content Placeholder 2"/>
          <p:cNvSpPr>
            <a:spLocks noGrp="1"/>
          </p:cNvSpPr>
          <p:nvPr>
            <p:ph idx="1"/>
          </p:nvPr>
        </p:nvSpPr>
        <p:spPr/>
        <p:txBody>
          <a:bodyPr/>
          <a:lstStyle/>
          <a:p>
            <a:r>
              <a:rPr lang="en-US" dirty="0" smtClean="0"/>
              <a:t>I need a volunteer!</a:t>
            </a:r>
          </a:p>
          <a:p>
            <a:r>
              <a:rPr lang="en-US" dirty="0" smtClean="0"/>
              <a:t>The volunteer gets $100 to invest in the stock market and can buy, sell, or hold (do nothing) each day.</a:t>
            </a:r>
          </a:p>
          <a:p>
            <a:endParaRPr lang="en-US" dirty="0"/>
          </a:p>
          <a:p>
            <a:r>
              <a:rPr lang="en-US" dirty="0" smtClean="0"/>
              <a:t>This simulation will last four rounds (days).</a:t>
            </a:r>
          </a:p>
          <a:p>
            <a:r>
              <a:rPr lang="en-US" dirty="0" smtClean="0"/>
              <a:t>Questions?</a:t>
            </a:r>
          </a:p>
          <a:p>
            <a:r>
              <a:rPr lang="en-US" dirty="0" smtClean="0"/>
              <a:t>Let’s Get Started!</a:t>
            </a:r>
            <a:endParaRPr lang="en-US" dirty="0"/>
          </a:p>
        </p:txBody>
      </p:sp>
    </p:spTree>
    <p:extLst>
      <p:ext uri="{BB962C8B-B14F-4D97-AF65-F5344CB8AC3E}">
        <p14:creationId xmlns:p14="http://schemas.microsoft.com/office/powerpoint/2010/main" val="594727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a:t>
            </a:r>
            <a:endParaRPr lang="en-US" dirty="0"/>
          </a:p>
        </p:txBody>
      </p:sp>
      <p:sp>
        <p:nvSpPr>
          <p:cNvPr id="3" name="Content Placeholder 2"/>
          <p:cNvSpPr>
            <a:spLocks noGrp="1"/>
          </p:cNvSpPr>
          <p:nvPr>
            <p:ph idx="1"/>
          </p:nvPr>
        </p:nvSpPr>
        <p:spPr/>
        <p:txBody>
          <a:bodyPr/>
          <a:lstStyle/>
          <a:p>
            <a:r>
              <a:rPr lang="en-US" dirty="0" smtClean="0"/>
              <a:t>Day 1</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49823749"/>
              </p:ext>
            </p:extLst>
          </p:nvPr>
        </p:nvGraphicFramePr>
        <p:xfrm>
          <a:off x="838200" y="2285999"/>
          <a:ext cx="7315200" cy="3947161"/>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607255">
                <a:tc>
                  <a:txBody>
                    <a:bodyPr/>
                    <a:lstStyle/>
                    <a:p>
                      <a:r>
                        <a:rPr lang="en-US" sz="3000" dirty="0" smtClean="0"/>
                        <a:t>Starbucks (SBUX)</a:t>
                      </a:r>
                      <a:endParaRPr lang="en-US" sz="3000" dirty="0"/>
                    </a:p>
                  </a:txBody>
                  <a:tcPr/>
                </a:tc>
                <a:tc>
                  <a:txBody>
                    <a:bodyPr/>
                    <a:lstStyle/>
                    <a:p>
                      <a:r>
                        <a:rPr lang="en-US" sz="3000" dirty="0" smtClean="0"/>
                        <a:t>$80</a:t>
                      </a:r>
                      <a:endParaRPr lang="en-US" sz="3000" dirty="0"/>
                    </a:p>
                  </a:txBody>
                  <a:tcPr/>
                </a:tc>
                <a:extLst>
                  <a:ext uri="{0D108BD9-81ED-4DB2-BD59-A6C34878D82A}">
                    <a16:rowId xmlns:a16="http://schemas.microsoft.com/office/drawing/2014/main" val="10000"/>
                  </a:ext>
                </a:extLst>
              </a:tr>
              <a:tr h="1113302">
                <a:tc>
                  <a:txBody>
                    <a:bodyPr/>
                    <a:lstStyle/>
                    <a:p>
                      <a:r>
                        <a:rPr lang="en-US" sz="3000" dirty="0" smtClean="0"/>
                        <a:t>Walt Disney Company (DIS)</a:t>
                      </a:r>
                      <a:endParaRPr lang="en-US" sz="3000" dirty="0"/>
                    </a:p>
                  </a:txBody>
                  <a:tcPr/>
                </a:tc>
                <a:tc>
                  <a:txBody>
                    <a:bodyPr/>
                    <a:lstStyle/>
                    <a:p>
                      <a:r>
                        <a:rPr lang="en-US" sz="3000" dirty="0" smtClean="0"/>
                        <a:t>$90</a:t>
                      </a:r>
                    </a:p>
                  </a:txBody>
                  <a:tcPr/>
                </a:tc>
                <a:extLst>
                  <a:ext uri="{0D108BD9-81ED-4DB2-BD59-A6C34878D82A}">
                    <a16:rowId xmlns:a16="http://schemas.microsoft.com/office/drawing/2014/main" val="10001"/>
                  </a:ext>
                </a:extLst>
              </a:tr>
              <a:tr h="1113302">
                <a:tc>
                  <a:txBody>
                    <a:bodyPr/>
                    <a:lstStyle/>
                    <a:p>
                      <a:r>
                        <a:rPr lang="en-US" sz="3000" dirty="0" smtClean="0"/>
                        <a:t>Ford Motor Company (F)</a:t>
                      </a:r>
                      <a:endParaRPr lang="en-US" sz="3000" dirty="0"/>
                    </a:p>
                  </a:txBody>
                  <a:tcPr/>
                </a:tc>
                <a:tc>
                  <a:txBody>
                    <a:bodyPr/>
                    <a:lstStyle/>
                    <a:p>
                      <a:r>
                        <a:rPr lang="en-US" sz="3000" dirty="0" smtClean="0"/>
                        <a:t>$10</a:t>
                      </a:r>
                      <a:endParaRPr lang="en-US" sz="3000" dirty="0"/>
                    </a:p>
                  </a:txBody>
                  <a:tcPr/>
                </a:tc>
                <a:extLst>
                  <a:ext uri="{0D108BD9-81ED-4DB2-BD59-A6C34878D82A}">
                    <a16:rowId xmlns:a16="http://schemas.microsoft.com/office/drawing/2014/main" val="10002"/>
                  </a:ext>
                </a:extLst>
              </a:tr>
              <a:tr h="1113302">
                <a:tc>
                  <a:txBody>
                    <a:bodyPr/>
                    <a:lstStyle/>
                    <a:p>
                      <a:r>
                        <a:rPr lang="en-US" sz="3000" dirty="0" smtClean="0"/>
                        <a:t>Constellation</a:t>
                      </a:r>
                      <a:r>
                        <a:rPr lang="en-US" sz="3000" baseline="0" dirty="0" smtClean="0"/>
                        <a:t> Energy (CEG)</a:t>
                      </a:r>
                      <a:endParaRPr lang="en-US" sz="3000" dirty="0"/>
                    </a:p>
                  </a:txBody>
                  <a:tcPr/>
                </a:tc>
                <a:tc>
                  <a:txBody>
                    <a:bodyPr/>
                    <a:lstStyle/>
                    <a:p>
                      <a:r>
                        <a:rPr lang="en-US" sz="3000" dirty="0" smtClean="0"/>
                        <a:t>$20</a:t>
                      </a:r>
                      <a:endParaRPr lang="en-US" sz="3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3021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a:t>
            </a:r>
            <a:endParaRPr lang="en-US" dirty="0"/>
          </a:p>
        </p:txBody>
      </p:sp>
      <p:sp>
        <p:nvSpPr>
          <p:cNvPr id="3" name="Content Placeholder 2"/>
          <p:cNvSpPr>
            <a:spLocks noGrp="1"/>
          </p:cNvSpPr>
          <p:nvPr>
            <p:ph idx="1"/>
          </p:nvPr>
        </p:nvSpPr>
        <p:spPr/>
        <p:txBody>
          <a:bodyPr/>
          <a:lstStyle/>
          <a:p>
            <a:r>
              <a:rPr lang="en-US" dirty="0" smtClean="0"/>
              <a:t>Day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8097342"/>
              </p:ext>
            </p:extLst>
          </p:nvPr>
        </p:nvGraphicFramePr>
        <p:xfrm>
          <a:off x="685800" y="2286000"/>
          <a:ext cx="7467600" cy="4084320"/>
        </p:xfrm>
        <a:graphic>
          <a:graphicData uri="http://schemas.openxmlformats.org/drawingml/2006/table">
            <a:tbl>
              <a:tblPr firstRow="1" bandRow="1">
                <a:tableStyleId>{5C22544A-7EE6-4342-B048-85BDC9FD1C3A}</a:tableStyleId>
              </a:tblPr>
              <a:tblGrid>
                <a:gridCol w="3387365">
                  <a:extLst>
                    <a:ext uri="{9D8B030D-6E8A-4147-A177-3AD203B41FA5}">
                      <a16:colId xmlns:a16="http://schemas.microsoft.com/office/drawing/2014/main" val="20000"/>
                    </a:ext>
                  </a:extLst>
                </a:gridCol>
                <a:gridCol w="1077798">
                  <a:extLst>
                    <a:ext uri="{9D8B030D-6E8A-4147-A177-3AD203B41FA5}">
                      <a16:colId xmlns:a16="http://schemas.microsoft.com/office/drawing/2014/main" val="20001"/>
                    </a:ext>
                  </a:extLst>
                </a:gridCol>
                <a:gridCol w="1135537">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tblGrid>
              <a:tr h="949842">
                <a:tc>
                  <a:txBody>
                    <a:bodyPr/>
                    <a:lstStyle/>
                    <a:p>
                      <a:r>
                        <a:rPr lang="en-US" sz="3000" dirty="0" smtClean="0"/>
                        <a:t>Starbucks (SBUX)</a:t>
                      </a:r>
                      <a:endParaRPr lang="en-US" sz="3000" dirty="0"/>
                    </a:p>
                  </a:txBody>
                  <a:tcPr/>
                </a:tc>
                <a:tc>
                  <a:txBody>
                    <a:bodyPr/>
                    <a:lstStyle/>
                    <a:p>
                      <a:r>
                        <a:rPr lang="en-US" sz="3000" dirty="0" smtClean="0"/>
                        <a:t>$85</a:t>
                      </a:r>
                      <a:endParaRPr lang="en-US" sz="3000" dirty="0"/>
                    </a:p>
                  </a:txBody>
                  <a:tcPr/>
                </a:tc>
                <a:tc>
                  <a:txBody>
                    <a:bodyPr/>
                    <a:lstStyle/>
                    <a:p>
                      <a:r>
                        <a:rPr lang="en-US" sz="3000" dirty="0" smtClean="0">
                          <a:solidFill>
                            <a:srgbClr val="00FF00"/>
                          </a:solidFill>
                        </a:rPr>
                        <a:t>+ 5</a:t>
                      </a:r>
                      <a:endParaRPr lang="en-US" sz="3000" dirty="0">
                        <a:solidFill>
                          <a:srgbClr val="00FF00"/>
                        </a:solidFill>
                      </a:endParaRPr>
                    </a:p>
                  </a:txBody>
                  <a:tcPr/>
                </a:tc>
                <a:tc>
                  <a:txBody>
                    <a:bodyPr/>
                    <a:lstStyle/>
                    <a:p>
                      <a:r>
                        <a:rPr lang="en-US" sz="3000" dirty="0" smtClean="0">
                          <a:solidFill>
                            <a:srgbClr val="00FF00"/>
                          </a:solidFill>
                        </a:rPr>
                        <a:t>+ 6.25%</a:t>
                      </a:r>
                      <a:endParaRPr lang="en-US" sz="3000" dirty="0">
                        <a:solidFill>
                          <a:srgbClr val="00FF00"/>
                        </a:solidFill>
                      </a:endParaRPr>
                    </a:p>
                  </a:txBody>
                  <a:tcPr/>
                </a:tc>
                <a:extLst>
                  <a:ext uri="{0D108BD9-81ED-4DB2-BD59-A6C34878D82A}">
                    <a16:rowId xmlns:a16="http://schemas.microsoft.com/office/drawing/2014/main" val="10000"/>
                  </a:ext>
                </a:extLst>
              </a:tr>
              <a:tr h="1044826">
                <a:tc>
                  <a:txBody>
                    <a:bodyPr/>
                    <a:lstStyle/>
                    <a:p>
                      <a:r>
                        <a:rPr lang="en-US" sz="3000" dirty="0" smtClean="0"/>
                        <a:t>Walt Disney Company (DIS)</a:t>
                      </a:r>
                      <a:endParaRPr lang="en-US" sz="3000" dirty="0"/>
                    </a:p>
                  </a:txBody>
                  <a:tcPr/>
                </a:tc>
                <a:tc>
                  <a:txBody>
                    <a:bodyPr/>
                    <a:lstStyle/>
                    <a:p>
                      <a:r>
                        <a:rPr lang="en-US" sz="3000" dirty="0" smtClean="0"/>
                        <a:t>$88</a:t>
                      </a:r>
                      <a:endParaRPr lang="en-US" sz="3000" dirty="0"/>
                    </a:p>
                  </a:txBody>
                  <a:tcPr/>
                </a:tc>
                <a:tc>
                  <a:txBody>
                    <a:bodyPr/>
                    <a:lstStyle/>
                    <a:p>
                      <a:r>
                        <a:rPr lang="en-US" sz="3000" dirty="0" smtClean="0">
                          <a:solidFill>
                            <a:srgbClr val="FF0000"/>
                          </a:solidFill>
                        </a:rPr>
                        <a:t>-2</a:t>
                      </a:r>
                      <a:endParaRPr lang="en-US" sz="3000" dirty="0">
                        <a:solidFill>
                          <a:srgbClr val="FF0000"/>
                        </a:solidFill>
                      </a:endParaRPr>
                    </a:p>
                  </a:txBody>
                  <a:tcPr/>
                </a:tc>
                <a:tc>
                  <a:txBody>
                    <a:bodyPr/>
                    <a:lstStyle/>
                    <a:p>
                      <a:r>
                        <a:rPr lang="en-US" sz="3000" dirty="0" smtClean="0">
                          <a:solidFill>
                            <a:srgbClr val="FF0000"/>
                          </a:solidFill>
                        </a:rPr>
                        <a:t>-2.22%</a:t>
                      </a:r>
                      <a:endParaRPr lang="en-US" sz="3000" dirty="0">
                        <a:solidFill>
                          <a:srgbClr val="FF0000"/>
                        </a:solidFill>
                      </a:endParaRPr>
                    </a:p>
                  </a:txBody>
                  <a:tcPr/>
                </a:tc>
                <a:extLst>
                  <a:ext uri="{0D108BD9-81ED-4DB2-BD59-A6C34878D82A}">
                    <a16:rowId xmlns:a16="http://schemas.microsoft.com/office/drawing/2014/main" val="10001"/>
                  </a:ext>
                </a:extLst>
              </a:tr>
              <a:tr h="1044826">
                <a:tc>
                  <a:txBody>
                    <a:bodyPr/>
                    <a:lstStyle/>
                    <a:p>
                      <a:r>
                        <a:rPr lang="en-US" sz="3000" dirty="0" smtClean="0"/>
                        <a:t>Ford Motor Company (F)</a:t>
                      </a:r>
                      <a:endParaRPr lang="en-US" sz="3000" dirty="0"/>
                    </a:p>
                  </a:txBody>
                  <a:tcPr/>
                </a:tc>
                <a:tc>
                  <a:txBody>
                    <a:bodyPr/>
                    <a:lstStyle/>
                    <a:p>
                      <a:r>
                        <a:rPr lang="en-US" sz="3000" dirty="0" smtClean="0"/>
                        <a:t>$15</a:t>
                      </a:r>
                      <a:endParaRPr lang="en-US" sz="3000" dirty="0"/>
                    </a:p>
                  </a:txBody>
                  <a:tcPr/>
                </a:tc>
                <a:tc>
                  <a:txBody>
                    <a:bodyPr/>
                    <a:lstStyle/>
                    <a:p>
                      <a:r>
                        <a:rPr lang="en-US" sz="3000" dirty="0" smtClean="0">
                          <a:solidFill>
                            <a:srgbClr val="00FF00"/>
                          </a:solidFill>
                        </a:rPr>
                        <a:t>+5</a:t>
                      </a:r>
                      <a:endParaRPr lang="en-US" sz="3000" dirty="0">
                        <a:solidFill>
                          <a:srgbClr val="00FF00"/>
                        </a:solidFill>
                      </a:endParaRPr>
                    </a:p>
                  </a:txBody>
                  <a:tcPr/>
                </a:tc>
                <a:tc>
                  <a:txBody>
                    <a:bodyPr/>
                    <a:lstStyle/>
                    <a:p>
                      <a:r>
                        <a:rPr lang="en-US" sz="3000" dirty="0" smtClean="0">
                          <a:solidFill>
                            <a:srgbClr val="00FF00"/>
                          </a:solidFill>
                        </a:rPr>
                        <a:t>+50%</a:t>
                      </a:r>
                      <a:endParaRPr lang="en-US" sz="3000" dirty="0">
                        <a:solidFill>
                          <a:srgbClr val="00FF00"/>
                        </a:solidFill>
                      </a:endParaRPr>
                    </a:p>
                  </a:txBody>
                  <a:tcPr/>
                </a:tc>
                <a:extLst>
                  <a:ext uri="{0D108BD9-81ED-4DB2-BD59-A6C34878D82A}">
                    <a16:rowId xmlns:a16="http://schemas.microsoft.com/office/drawing/2014/main" val="10002"/>
                  </a:ext>
                </a:extLst>
              </a:tr>
              <a:tr h="1044826">
                <a:tc>
                  <a:txBody>
                    <a:bodyPr/>
                    <a:lstStyle/>
                    <a:p>
                      <a:r>
                        <a:rPr lang="en-US" sz="3000" dirty="0" smtClean="0"/>
                        <a:t>Constellation</a:t>
                      </a:r>
                      <a:r>
                        <a:rPr lang="en-US" sz="3000" baseline="0" dirty="0" smtClean="0"/>
                        <a:t> Energy (CEG)</a:t>
                      </a:r>
                      <a:endParaRPr lang="en-US" sz="3000" dirty="0"/>
                    </a:p>
                  </a:txBody>
                  <a:tcPr/>
                </a:tc>
                <a:tc>
                  <a:txBody>
                    <a:bodyPr/>
                    <a:lstStyle/>
                    <a:p>
                      <a:r>
                        <a:rPr lang="en-US" sz="3000" dirty="0" smtClean="0"/>
                        <a:t>$21</a:t>
                      </a:r>
                      <a:endParaRPr lang="en-US" sz="3000" dirty="0"/>
                    </a:p>
                  </a:txBody>
                  <a:tcPr/>
                </a:tc>
                <a:tc>
                  <a:txBody>
                    <a:bodyPr/>
                    <a:lstStyle/>
                    <a:p>
                      <a:r>
                        <a:rPr lang="en-US" sz="3000" dirty="0" smtClean="0">
                          <a:solidFill>
                            <a:srgbClr val="00FF00"/>
                          </a:solidFill>
                        </a:rPr>
                        <a:t>+1</a:t>
                      </a:r>
                      <a:endParaRPr lang="en-US" sz="3000" dirty="0">
                        <a:solidFill>
                          <a:srgbClr val="00FF00"/>
                        </a:solidFill>
                      </a:endParaRPr>
                    </a:p>
                  </a:txBody>
                  <a:tcPr/>
                </a:tc>
                <a:tc>
                  <a:txBody>
                    <a:bodyPr/>
                    <a:lstStyle/>
                    <a:p>
                      <a:r>
                        <a:rPr lang="en-US" sz="3000" dirty="0" smtClean="0">
                          <a:solidFill>
                            <a:srgbClr val="00FF00"/>
                          </a:solidFill>
                        </a:rPr>
                        <a:t>+5%</a:t>
                      </a:r>
                      <a:endParaRPr lang="en-US" sz="3000" dirty="0">
                        <a:solidFill>
                          <a:srgbClr val="00FF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0585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a:t>
            </a:r>
            <a:endParaRPr lang="en-US" dirty="0"/>
          </a:p>
        </p:txBody>
      </p:sp>
      <p:sp>
        <p:nvSpPr>
          <p:cNvPr id="3" name="Content Placeholder 2"/>
          <p:cNvSpPr>
            <a:spLocks noGrp="1"/>
          </p:cNvSpPr>
          <p:nvPr>
            <p:ph idx="1"/>
          </p:nvPr>
        </p:nvSpPr>
        <p:spPr/>
        <p:txBody>
          <a:bodyPr/>
          <a:lstStyle/>
          <a:p>
            <a:r>
              <a:rPr lang="en-US" dirty="0" smtClean="0"/>
              <a:t>Day 3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06499758"/>
              </p:ext>
            </p:extLst>
          </p:nvPr>
        </p:nvGraphicFramePr>
        <p:xfrm>
          <a:off x="685800" y="2286000"/>
          <a:ext cx="7467600" cy="4084320"/>
        </p:xfrm>
        <a:graphic>
          <a:graphicData uri="http://schemas.openxmlformats.org/drawingml/2006/table">
            <a:tbl>
              <a:tblPr firstRow="1" bandRow="1">
                <a:tableStyleId>{5C22544A-7EE6-4342-B048-85BDC9FD1C3A}</a:tableStyleId>
              </a:tblPr>
              <a:tblGrid>
                <a:gridCol w="3387365">
                  <a:extLst>
                    <a:ext uri="{9D8B030D-6E8A-4147-A177-3AD203B41FA5}">
                      <a16:colId xmlns:a16="http://schemas.microsoft.com/office/drawing/2014/main" val="20000"/>
                    </a:ext>
                  </a:extLst>
                </a:gridCol>
                <a:gridCol w="1077798">
                  <a:extLst>
                    <a:ext uri="{9D8B030D-6E8A-4147-A177-3AD203B41FA5}">
                      <a16:colId xmlns:a16="http://schemas.microsoft.com/office/drawing/2014/main" val="20001"/>
                    </a:ext>
                  </a:extLst>
                </a:gridCol>
                <a:gridCol w="1135537">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tblGrid>
              <a:tr h="949842">
                <a:tc>
                  <a:txBody>
                    <a:bodyPr/>
                    <a:lstStyle/>
                    <a:p>
                      <a:r>
                        <a:rPr lang="en-US" sz="3000" dirty="0" smtClean="0"/>
                        <a:t>Starbucks (SBUX)</a:t>
                      </a:r>
                      <a:endParaRPr lang="en-US" sz="3000" dirty="0"/>
                    </a:p>
                  </a:txBody>
                  <a:tcPr/>
                </a:tc>
                <a:tc>
                  <a:txBody>
                    <a:bodyPr/>
                    <a:lstStyle/>
                    <a:p>
                      <a:r>
                        <a:rPr lang="en-US" sz="3000" dirty="0" smtClean="0"/>
                        <a:t>$87</a:t>
                      </a:r>
                      <a:endParaRPr lang="en-US" sz="3000" dirty="0"/>
                    </a:p>
                  </a:txBody>
                  <a:tcPr/>
                </a:tc>
                <a:tc>
                  <a:txBody>
                    <a:bodyPr/>
                    <a:lstStyle/>
                    <a:p>
                      <a:r>
                        <a:rPr lang="en-US" sz="3000" dirty="0" smtClean="0">
                          <a:solidFill>
                            <a:srgbClr val="00FF00"/>
                          </a:solidFill>
                        </a:rPr>
                        <a:t>+ 2</a:t>
                      </a:r>
                      <a:endParaRPr lang="en-US" sz="3000" dirty="0">
                        <a:solidFill>
                          <a:srgbClr val="00FF00"/>
                        </a:solidFill>
                      </a:endParaRPr>
                    </a:p>
                  </a:txBody>
                  <a:tcPr/>
                </a:tc>
                <a:tc>
                  <a:txBody>
                    <a:bodyPr/>
                    <a:lstStyle/>
                    <a:p>
                      <a:r>
                        <a:rPr lang="en-US" sz="3000" dirty="0" smtClean="0">
                          <a:solidFill>
                            <a:srgbClr val="00FF00"/>
                          </a:solidFill>
                        </a:rPr>
                        <a:t>+ 2.35%</a:t>
                      </a:r>
                      <a:endParaRPr lang="en-US" sz="3000" dirty="0">
                        <a:solidFill>
                          <a:srgbClr val="00FF00"/>
                        </a:solidFill>
                      </a:endParaRPr>
                    </a:p>
                  </a:txBody>
                  <a:tcPr/>
                </a:tc>
                <a:extLst>
                  <a:ext uri="{0D108BD9-81ED-4DB2-BD59-A6C34878D82A}">
                    <a16:rowId xmlns:a16="http://schemas.microsoft.com/office/drawing/2014/main" val="10000"/>
                  </a:ext>
                </a:extLst>
              </a:tr>
              <a:tr h="1044826">
                <a:tc>
                  <a:txBody>
                    <a:bodyPr/>
                    <a:lstStyle/>
                    <a:p>
                      <a:r>
                        <a:rPr lang="en-US" sz="3000" dirty="0" smtClean="0"/>
                        <a:t>Walt Disney Company (DIS)</a:t>
                      </a:r>
                      <a:endParaRPr lang="en-US" sz="3000" dirty="0"/>
                    </a:p>
                  </a:txBody>
                  <a:tcPr/>
                </a:tc>
                <a:tc>
                  <a:txBody>
                    <a:bodyPr/>
                    <a:lstStyle/>
                    <a:p>
                      <a:r>
                        <a:rPr lang="en-US" sz="3000" dirty="0" smtClean="0"/>
                        <a:t>$83</a:t>
                      </a:r>
                      <a:endParaRPr lang="en-US" sz="3000" dirty="0"/>
                    </a:p>
                  </a:txBody>
                  <a:tcPr/>
                </a:tc>
                <a:tc>
                  <a:txBody>
                    <a:bodyPr/>
                    <a:lstStyle/>
                    <a:p>
                      <a:r>
                        <a:rPr lang="en-US" sz="3000" dirty="0" smtClean="0">
                          <a:solidFill>
                            <a:srgbClr val="FF0000"/>
                          </a:solidFill>
                        </a:rPr>
                        <a:t>-5</a:t>
                      </a:r>
                      <a:endParaRPr lang="en-US" sz="3000" dirty="0">
                        <a:solidFill>
                          <a:srgbClr val="FF0000"/>
                        </a:solidFill>
                      </a:endParaRPr>
                    </a:p>
                  </a:txBody>
                  <a:tcPr/>
                </a:tc>
                <a:tc>
                  <a:txBody>
                    <a:bodyPr/>
                    <a:lstStyle/>
                    <a:p>
                      <a:r>
                        <a:rPr lang="en-US" sz="3000" dirty="0" smtClean="0">
                          <a:solidFill>
                            <a:srgbClr val="FF0000"/>
                          </a:solidFill>
                        </a:rPr>
                        <a:t>-5.68%</a:t>
                      </a:r>
                      <a:endParaRPr lang="en-US" sz="3000" dirty="0">
                        <a:solidFill>
                          <a:srgbClr val="FF0000"/>
                        </a:solidFill>
                      </a:endParaRPr>
                    </a:p>
                  </a:txBody>
                  <a:tcPr/>
                </a:tc>
                <a:extLst>
                  <a:ext uri="{0D108BD9-81ED-4DB2-BD59-A6C34878D82A}">
                    <a16:rowId xmlns:a16="http://schemas.microsoft.com/office/drawing/2014/main" val="10001"/>
                  </a:ext>
                </a:extLst>
              </a:tr>
              <a:tr h="1044826">
                <a:tc>
                  <a:txBody>
                    <a:bodyPr/>
                    <a:lstStyle/>
                    <a:p>
                      <a:r>
                        <a:rPr lang="en-US" sz="3000" dirty="0" smtClean="0"/>
                        <a:t>Ford Motor Company (F)</a:t>
                      </a:r>
                      <a:endParaRPr lang="en-US" sz="3000" dirty="0"/>
                    </a:p>
                  </a:txBody>
                  <a:tcPr/>
                </a:tc>
                <a:tc>
                  <a:txBody>
                    <a:bodyPr/>
                    <a:lstStyle/>
                    <a:p>
                      <a:r>
                        <a:rPr lang="en-US" sz="3000" dirty="0" smtClean="0"/>
                        <a:t>$12</a:t>
                      </a:r>
                      <a:endParaRPr lang="en-US" sz="3000" dirty="0"/>
                    </a:p>
                  </a:txBody>
                  <a:tcPr/>
                </a:tc>
                <a:tc>
                  <a:txBody>
                    <a:bodyPr/>
                    <a:lstStyle/>
                    <a:p>
                      <a:r>
                        <a:rPr lang="en-US" sz="3000" dirty="0" smtClean="0">
                          <a:solidFill>
                            <a:srgbClr val="FF0000"/>
                          </a:solidFill>
                        </a:rPr>
                        <a:t>-3</a:t>
                      </a:r>
                      <a:endParaRPr lang="en-US" sz="3000" dirty="0">
                        <a:solidFill>
                          <a:srgbClr val="FF0000"/>
                        </a:solidFill>
                      </a:endParaRPr>
                    </a:p>
                  </a:txBody>
                  <a:tcPr/>
                </a:tc>
                <a:tc>
                  <a:txBody>
                    <a:bodyPr/>
                    <a:lstStyle/>
                    <a:p>
                      <a:r>
                        <a:rPr lang="en-US" sz="3000" dirty="0" smtClean="0">
                          <a:solidFill>
                            <a:srgbClr val="FF0000"/>
                          </a:solidFill>
                        </a:rPr>
                        <a:t>-20%</a:t>
                      </a:r>
                      <a:endParaRPr lang="en-US" sz="3000" dirty="0">
                        <a:solidFill>
                          <a:srgbClr val="FF0000"/>
                        </a:solidFill>
                      </a:endParaRPr>
                    </a:p>
                  </a:txBody>
                  <a:tcPr/>
                </a:tc>
                <a:extLst>
                  <a:ext uri="{0D108BD9-81ED-4DB2-BD59-A6C34878D82A}">
                    <a16:rowId xmlns:a16="http://schemas.microsoft.com/office/drawing/2014/main" val="10002"/>
                  </a:ext>
                </a:extLst>
              </a:tr>
              <a:tr h="1044826">
                <a:tc>
                  <a:txBody>
                    <a:bodyPr/>
                    <a:lstStyle/>
                    <a:p>
                      <a:r>
                        <a:rPr lang="en-US" sz="3000" dirty="0" smtClean="0"/>
                        <a:t>Constellation</a:t>
                      </a:r>
                      <a:r>
                        <a:rPr lang="en-US" sz="3000" baseline="0" dirty="0" smtClean="0"/>
                        <a:t> Energy (CEG)</a:t>
                      </a:r>
                      <a:endParaRPr lang="en-US" sz="3000" dirty="0"/>
                    </a:p>
                  </a:txBody>
                  <a:tcPr/>
                </a:tc>
                <a:tc>
                  <a:txBody>
                    <a:bodyPr/>
                    <a:lstStyle/>
                    <a:p>
                      <a:r>
                        <a:rPr lang="en-US" sz="3000" dirty="0" smtClean="0"/>
                        <a:t>$25</a:t>
                      </a:r>
                      <a:endParaRPr lang="en-US" sz="3000" dirty="0"/>
                    </a:p>
                  </a:txBody>
                  <a:tcPr/>
                </a:tc>
                <a:tc>
                  <a:txBody>
                    <a:bodyPr/>
                    <a:lstStyle/>
                    <a:p>
                      <a:r>
                        <a:rPr lang="en-US" sz="3000" dirty="0" smtClean="0">
                          <a:solidFill>
                            <a:srgbClr val="00FF00"/>
                          </a:solidFill>
                        </a:rPr>
                        <a:t>+4</a:t>
                      </a:r>
                      <a:endParaRPr lang="en-US" sz="3000" dirty="0">
                        <a:solidFill>
                          <a:srgbClr val="00FF00"/>
                        </a:solidFill>
                      </a:endParaRPr>
                    </a:p>
                  </a:txBody>
                  <a:tcPr/>
                </a:tc>
                <a:tc>
                  <a:txBody>
                    <a:bodyPr/>
                    <a:lstStyle/>
                    <a:p>
                      <a:r>
                        <a:rPr lang="en-US" sz="3000" dirty="0" smtClean="0">
                          <a:solidFill>
                            <a:srgbClr val="00FF00"/>
                          </a:solidFill>
                        </a:rPr>
                        <a:t>+19%</a:t>
                      </a:r>
                      <a:endParaRPr lang="en-US" sz="3000" dirty="0">
                        <a:solidFill>
                          <a:srgbClr val="00FF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506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a:t>
            </a:r>
            <a:endParaRPr lang="en-US" dirty="0"/>
          </a:p>
        </p:txBody>
      </p:sp>
      <p:sp>
        <p:nvSpPr>
          <p:cNvPr id="3" name="Content Placeholder 2"/>
          <p:cNvSpPr>
            <a:spLocks noGrp="1"/>
          </p:cNvSpPr>
          <p:nvPr>
            <p:ph idx="1"/>
          </p:nvPr>
        </p:nvSpPr>
        <p:spPr/>
        <p:txBody>
          <a:bodyPr/>
          <a:lstStyle/>
          <a:p>
            <a:r>
              <a:rPr lang="en-US" dirty="0" smtClean="0"/>
              <a:t>Day 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67469125"/>
              </p:ext>
            </p:extLst>
          </p:nvPr>
        </p:nvGraphicFramePr>
        <p:xfrm>
          <a:off x="685800" y="2286000"/>
          <a:ext cx="7467600" cy="4084320"/>
        </p:xfrm>
        <a:graphic>
          <a:graphicData uri="http://schemas.openxmlformats.org/drawingml/2006/table">
            <a:tbl>
              <a:tblPr firstRow="1" bandRow="1">
                <a:tableStyleId>{5C22544A-7EE6-4342-B048-85BDC9FD1C3A}</a:tableStyleId>
              </a:tblPr>
              <a:tblGrid>
                <a:gridCol w="3387365">
                  <a:extLst>
                    <a:ext uri="{9D8B030D-6E8A-4147-A177-3AD203B41FA5}">
                      <a16:colId xmlns:a16="http://schemas.microsoft.com/office/drawing/2014/main" val="20000"/>
                    </a:ext>
                  </a:extLst>
                </a:gridCol>
                <a:gridCol w="1077798">
                  <a:extLst>
                    <a:ext uri="{9D8B030D-6E8A-4147-A177-3AD203B41FA5}">
                      <a16:colId xmlns:a16="http://schemas.microsoft.com/office/drawing/2014/main" val="20001"/>
                    </a:ext>
                  </a:extLst>
                </a:gridCol>
                <a:gridCol w="1135537">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tblGrid>
              <a:tr h="949842">
                <a:tc>
                  <a:txBody>
                    <a:bodyPr/>
                    <a:lstStyle/>
                    <a:p>
                      <a:r>
                        <a:rPr lang="en-US" sz="3000" dirty="0" smtClean="0"/>
                        <a:t>Starbucks (SBUX)</a:t>
                      </a:r>
                      <a:endParaRPr lang="en-US" sz="3000" dirty="0"/>
                    </a:p>
                  </a:txBody>
                  <a:tcPr/>
                </a:tc>
                <a:tc>
                  <a:txBody>
                    <a:bodyPr/>
                    <a:lstStyle/>
                    <a:p>
                      <a:r>
                        <a:rPr lang="en-US" sz="3000" dirty="0" smtClean="0"/>
                        <a:t>$72</a:t>
                      </a:r>
                      <a:endParaRPr lang="en-US" sz="3000" dirty="0"/>
                    </a:p>
                  </a:txBody>
                  <a:tcPr/>
                </a:tc>
                <a:tc>
                  <a:txBody>
                    <a:bodyPr/>
                    <a:lstStyle/>
                    <a:p>
                      <a:r>
                        <a:rPr lang="en-US" sz="3000" dirty="0" smtClean="0">
                          <a:solidFill>
                            <a:srgbClr val="C00000"/>
                          </a:solidFill>
                        </a:rPr>
                        <a:t>-15</a:t>
                      </a:r>
                      <a:endParaRPr lang="en-US" sz="3000" dirty="0">
                        <a:solidFill>
                          <a:srgbClr val="C00000"/>
                        </a:solidFill>
                      </a:endParaRPr>
                    </a:p>
                  </a:txBody>
                  <a:tcPr/>
                </a:tc>
                <a:tc>
                  <a:txBody>
                    <a:bodyPr/>
                    <a:lstStyle/>
                    <a:p>
                      <a:r>
                        <a:rPr lang="en-US" sz="3000" dirty="0" smtClean="0">
                          <a:solidFill>
                            <a:srgbClr val="C00000"/>
                          </a:solidFill>
                        </a:rPr>
                        <a:t>-17.2%</a:t>
                      </a:r>
                      <a:endParaRPr lang="en-US" sz="3000" dirty="0">
                        <a:solidFill>
                          <a:srgbClr val="C00000"/>
                        </a:solidFill>
                      </a:endParaRPr>
                    </a:p>
                  </a:txBody>
                  <a:tcPr/>
                </a:tc>
                <a:extLst>
                  <a:ext uri="{0D108BD9-81ED-4DB2-BD59-A6C34878D82A}">
                    <a16:rowId xmlns:a16="http://schemas.microsoft.com/office/drawing/2014/main" val="10000"/>
                  </a:ext>
                </a:extLst>
              </a:tr>
              <a:tr h="1044826">
                <a:tc>
                  <a:txBody>
                    <a:bodyPr/>
                    <a:lstStyle/>
                    <a:p>
                      <a:r>
                        <a:rPr lang="en-US" sz="3000" dirty="0" smtClean="0"/>
                        <a:t>Walt Disney Company (DIS)</a:t>
                      </a:r>
                      <a:endParaRPr lang="en-US" sz="3000" dirty="0"/>
                    </a:p>
                  </a:txBody>
                  <a:tcPr/>
                </a:tc>
                <a:tc>
                  <a:txBody>
                    <a:bodyPr/>
                    <a:lstStyle/>
                    <a:p>
                      <a:r>
                        <a:rPr lang="en-US" sz="3000" dirty="0" smtClean="0"/>
                        <a:t>$84</a:t>
                      </a:r>
                      <a:endParaRPr lang="en-US" sz="3000" dirty="0"/>
                    </a:p>
                  </a:txBody>
                  <a:tcPr/>
                </a:tc>
                <a:tc>
                  <a:txBody>
                    <a:bodyPr/>
                    <a:lstStyle/>
                    <a:p>
                      <a:r>
                        <a:rPr lang="en-US" sz="3000" dirty="0" smtClean="0">
                          <a:solidFill>
                            <a:srgbClr val="00FF00"/>
                          </a:solidFill>
                        </a:rPr>
                        <a:t>+1</a:t>
                      </a:r>
                      <a:endParaRPr lang="en-US" sz="3000" dirty="0">
                        <a:solidFill>
                          <a:srgbClr val="00FF00"/>
                        </a:solidFill>
                      </a:endParaRPr>
                    </a:p>
                  </a:txBody>
                  <a:tcPr/>
                </a:tc>
                <a:tc>
                  <a:txBody>
                    <a:bodyPr/>
                    <a:lstStyle/>
                    <a:p>
                      <a:r>
                        <a:rPr lang="en-US" sz="3000" dirty="0" smtClean="0">
                          <a:solidFill>
                            <a:srgbClr val="00FF00"/>
                          </a:solidFill>
                        </a:rPr>
                        <a:t>+1.2%</a:t>
                      </a:r>
                      <a:endParaRPr lang="en-US" sz="3000" dirty="0">
                        <a:solidFill>
                          <a:srgbClr val="00FF00"/>
                        </a:solidFill>
                      </a:endParaRPr>
                    </a:p>
                  </a:txBody>
                  <a:tcPr/>
                </a:tc>
                <a:extLst>
                  <a:ext uri="{0D108BD9-81ED-4DB2-BD59-A6C34878D82A}">
                    <a16:rowId xmlns:a16="http://schemas.microsoft.com/office/drawing/2014/main" val="10001"/>
                  </a:ext>
                </a:extLst>
              </a:tr>
              <a:tr h="1044826">
                <a:tc>
                  <a:txBody>
                    <a:bodyPr/>
                    <a:lstStyle/>
                    <a:p>
                      <a:r>
                        <a:rPr lang="en-US" sz="3000" dirty="0" smtClean="0"/>
                        <a:t>Ford Motor Company (F)</a:t>
                      </a:r>
                      <a:endParaRPr lang="en-US" sz="3000" dirty="0"/>
                    </a:p>
                  </a:txBody>
                  <a:tcPr/>
                </a:tc>
                <a:tc>
                  <a:txBody>
                    <a:bodyPr/>
                    <a:lstStyle/>
                    <a:p>
                      <a:r>
                        <a:rPr lang="en-US" sz="3000" dirty="0" smtClean="0"/>
                        <a:t>$5</a:t>
                      </a:r>
                      <a:endParaRPr lang="en-US" sz="3000" dirty="0"/>
                    </a:p>
                  </a:txBody>
                  <a:tcPr/>
                </a:tc>
                <a:tc>
                  <a:txBody>
                    <a:bodyPr/>
                    <a:lstStyle/>
                    <a:p>
                      <a:r>
                        <a:rPr lang="en-US" sz="3000" dirty="0" smtClean="0">
                          <a:solidFill>
                            <a:srgbClr val="FF0000"/>
                          </a:solidFill>
                        </a:rPr>
                        <a:t>-7</a:t>
                      </a:r>
                      <a:endParaRPr lang="en-US" sz="3000" dirty="0">
                        <a:solidFill>
                          <a:srgbClr val="FF0000"/>
                        </a:solidFill>
                      </a:endParaRPr>
                    </a:p>
                  </a:txBody>
                  <a:tcPr/>
                </a:tc>
                <a:tc>
                  <a:txBody>
                    <a:bodyPr/>
                    <a:lstStyle/>
                    <a:p>
                      <a:r>
                        <a:rPr lang="en-US" sz="3000" dirty="0" smtClean="0">
                          <a:solidFill>
                            <a:srgbClr val="FF0000"/>
                          </a:solidFill>
                        </a:rPr>
                        <a:t>-58%</a:t>
                      </a:r>
                      <a:endParaRPr lang="en-US" sz="3000" dirty="0">
                        <a:solidFill>
                          <a:srgbClr val="FF0000"/>
                        </a:solidFill>
                      </a:endParaRPr>
                    </a:p>
                  </a:txBody>
                  <a:tcPr/>
                </a:tc>
                <a:extLst>
                  <a:ext uri="{0D108BD9-81ED-4DB2-BD59-A6C34878D82A}">
                    <a16:rowId xmlns:a16="http://schemas.microsoft.com/office/drawing/2014/main" val="10002"/>
                  </a:ext>
                </a:extLst>
              </a:tr>
              <a:tr h="1044826">
                <a:tc>
                  <a:txBody>
                    <a:bodyPr/>
                    <a:lstStyle/>
                    <a:p>
                      <a:r>
                        <a:rPr lang="en-US" sz="3000" dirty="0" smtClean="0"/>
                        <a:t>Constellation</a:t>
                      </a:r>
                      <a:r>
                        <a:rPr lang="en-US" sz="3000" baseline="0" dirty="0" smtClean="0"/>
                        <a:t> Energy (CEG)</a:t>
                      </a:r>
                      <a:endParaRPr lang="en-US" sz="3000" dirty="0"/>
                    </a:p>
                  </a:txBody>
                  <a:tcPr/>
                </a:tc>
                <a:tc>
                  <a:txBody>
                    <a:bodyPr/>
                    <a:lstStyle/>
                    <a:p>
                      <a:r>
                        <a:rPr lang="en-US" sz="3000" dirty="0" smtClean="0"/>
                        <a:t>$27</a:t>
                      </a:r>
                      <a:endParaRPr lang="en-US" sz="3000" dirty="0"/>
                    </a:p>
                  </a:txBody>
                  <a:tcPr/>
                </a:tc>
                <a:tc>
                  <a:txBody>
                    <a:bodyPr/>
                    <a:lstStyle/>
                    <a:p>
                      <a:r>
                        <a:rPr lang="en-US" sz="3000" dirty="0" smtClean="0">
                          <a:solidFill>
                            <a:srgbClr val="00FF00"/>
                          </a:solidFill>
                        </a:rPr>
                        <a:t>+2</a:t>
                      </a:r>
                      <a:endParaRPr lang="en-US" sz="3000" dirty="0">
                        <a:solidFill>
                          <a:srgbClr val="00FF00"/>
                        </a:solidFill>
                      </a:endParaRPr>
                    </a:p>
                  </a:txBody>
                  <a:tcPr/>
                </a:tc>
                <a:tc>
                  <a:txBody>
                    <a:bodyPr/>
                    <a:lstStyle/>
                    <a:p>
                      <a:r>
                        <a:rPr lang="en-US" sz="3000" dirty="0" smtClean="0">
                          <a:solidFill>
                            <a:srgbClr val="00FF00"/>
                          </a:solidFill>
                        </a:rPr>
                        <a:t>+8%</a:t>
                      </a:r>
                      <a:endParaRPr lang="en-US" sz="3000" dirty="0">
                        <a:solidFill>
                          <a:srgbClr val="00FF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2145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You Do?</a:t>
            </a:r>
            <a:endParaRPr lang="en-US" dirty="0"/>
          </a:p>
        </p:txBody>
      </p:sp>
      <p:sp>
        <p:nvSpPr>
          <p:cNvPr id="3" name="Content Placeholder 2"/>
          <p:cNvSpPr>
            <a:spLocks noGrp="1"/>
          </p:cNvSpPr>
          <p:nvPr>
            <p:ph idx="1"/>
          </p:nvPr>
        </p:nvSpPr>
        <p:spPr/>
        <p:txBody>
          <a:bodyPr/>
          <a:lstStyle/>
          <a:p>
            <a:r>
              <a:rPr lang="en-US" dirty="0" smtClean="0"/>
              <a:t>Lose money?</a:t>
            </a:r>
          </a:p>
          <a:p>
            <a:r>
              <a:rPr lang="en-US" dirty="0" smtClean="0"/>
              <a:t>Make money?</a:t>
            </a:r>
          </a:p>
          <a:p>
            <a:endParaRPr lang="en-US" dirty="0"/>
          </a:p>
          <a:p>
            <a:r>
              <a:rPr lang="en-US" dirty="0" smtClean="0"/>
              <a:t>Let’s try it again!  Fill out the Stock Market Worksheet when you buy or sell stocks.  Whoever makes the most amount of money gets 20 bonus points.  You must complete the worksheet to get bonus points. Ready?</a:t>
            </a:r>
            <a:endParaRPr lang="en-US" dirty="0"/>
          </a:p>
        </p:txBody>
      </p:sp>
    </p:spTree>
    <p:extLst>
      <p:ext uri="{BB962C8B-B14F-4D97-AF65-F5344CB8AC3E}">
        <p14:creationId xmlns:p14="http://schemas.microsoft.com/office/powerpoint/2010/main" val="1530314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38400"/>
            <a:ext cx="7772400" cy="1470025"/>
          </a:xfrm>
        </p:spPr>
        <p:txBody>
          <a:bodyPr>
            <a:normAutofit/>
          </a:bodyPr>
          <a:lstStyle/>
          <a:p>
            <a:r>
              <a:rPr lang="en-US" sz="7200" b="1" dirty="0" smtClean="0">
                <a:effectLst>
                  <a:outerShdw blurRad="38100" dist="38100" dir="2700000" algn="tl">
                    <a:srgbClr val="000000">
                      <a:alpha val="43137"/>
                    </a:srgbClr>
                  </a:outerShdw>
                </a:effectLst>
              </a:rPr>
              <a:t>Stock Market Basics</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0781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Game-Day 1</a:t>
            </a:r>
            <a:endParaRPr lang="en-US" dirty="0"/>
          </a:p>
        </p:txBody>
      </p:sp>
      <p:sp>
        <p:nvSpPr>
          <p:cNvPr id="3" name="Content Placeholder 2"/>
          <p:cNvSpPr>
            <a:spLocks noGrp="1"/>
          </p:cNvSpPr>
          <p:nvPr>
            <p:ph idx="1"/>
          </p:nvPr>
        </p:nvSpPr>
        <p:spPr/>
        <p:txBody>
          <a:bodyPr/>
          <a:lstStyle/>
          <a:p>
            <a:r>
              <a:rPr lang="en-US" dirty="0" smtClean="0"/>
              <a:t>Day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75008417"/>
              </p:ext>
            </p:extLst>
          </p:nvPr>
        </p:nvGraphicFramePr>
        <p:xfrm>
          <a:off x="914400" y="1371600"/>
          <a:ext cx="7620000" cy="532215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771599">
                <a:tc>
                  <a:txBody>
                    <a:bodyPr/>
                    <a:lstStyle/>
                    <a:p>
                      <a:r>
                        <a:rPr lang="en-US" sz="3000" dirty="0" smtClean="0"/>
                        <a:t>American Can</a:t>
                      </a:r>
                    </a:p>
                  </a:txBody>
                  <a:tcPr/>
                </a:tc>
                <a:tc>
                  <a:txBody>
                    <a:bodyPr/>
                    <a:lstStyle/>
                    <a:p>
                      <a:r>
                        <a:rPr lang="en-US" sz="3000" dirty="0" smtClean="0"/>
                        <a:t>34</a:t>
                      </a:r>
                      <a:endParaRPr lang="en-US" sz="3000" dirty="0"/>
                    </a:p>
                  </a:txBody>
                  <a:tcPr/>
                </a:tc>
                <a:extLst>
                  <a:ext uri="{0D108BD9-81ED-4DB2-BD59-A6C34878D82A}">
                    <a16:rowId xmlns:a16="http://schemas.microsoft.com/office/drawing/2014/main" val="10000"/>
                  </a:ext>
                </a:extLst>
              </a:tr>
              <a:tr h="1117877">
                <a:tc>
                  <a:txBody>
                    <a:bodyPr/>
                    <a:lstStyle/>
                    <a:p>
                      <a:r>
                        <a:rPr lang="en-US" sz="3000" dirty="0" smtClean="0"/>
                        <a:t>American Telephone</a:t>
                      </a:r>
                      <a:r>
                        <a:rPr lang="en-US" sz="3000" baseline="0" dirty="0" smtClean="0"/>
                        <a:t> &amp; Telegraph</a:t>
                      </a:r>
                      <a:endParaRPr lang="en-US" sz="3000" dirty="0"/>
                    </a:p>
                  </a:txBody>
                  <a:tcPr/>
                </a:tc>
                <a:tc>
                  <a:txBody>
                    <a:bodyPr/>
                    <a:lstStyle/>
                    <a:p>
                      <a:r>
                        <a:rPr lang="en-US" sz="3000" dirty="0" smtClean="0"/>
                        <a:t>114</a:t>
                      </a:r>
                    </a:p>
                    <a:p>
                      <a:endParaRPr lang="en-US" sz="3000" dirty="0"/>
                    </a:p>
                  </a:txBody>
                  <a:tcPr/>
                </a:tc>
                <a:extLst>
                  <a:ext uri="{0D108BD9-81ED-4DB2-BD59-A6C34878D82A}">
                    <a16:rowId xmlns:a16="http://schemas.microsoft.com/office/drawing/2014/main" val="10001"/>
                  </a:ext>
                </a:extLst>
              </a:tr>
              <a:tr h="771599">
                <a:tc>
                  <a:txBody>
                    <a:bodyPr/>
                    <a:lstStyle/>
                    <a:p>
                      <a:r>
                        <a:rPr lang="en-US" sz="3000" dirty="0" smtClean="0"/>
                        <a:t>General Electric</a:t>
                      </a:r>
                    </a:p>
                  </a:txBody>
                  <a:tcPr/>
                </a:tc>
                <a:tc>
                  <a:txBody>
                    <a:bodyPr/>
                    <a:lstStyle/>
                    <a:p>
                      <a:r>
                        <a:rPr lang="en-US" sz="3000" dirty="0" smtClean="0"/>
                        <a:t>139</a:t>
                      </a:r>
                      <a:endParaRPr lang="en-US" sz="3000" dirty="0"/>
                    </a:p>
                  </a:txBody>
                  <a:tcPr/>
                </a:tc>
                <a:extLst>
                  <a:ext uri="{0D108BD9-81ED-4DB2-BD59-A6C34878D82A}">
                    <a16:rowId xmlns:a16="http://schemas.microsoft.com/office/drawing/2014/main" val="10002"/>
                  </a:ext>
                </a:extLst>
              </a:tr>
              <a:tr h="771599">
                <a:tc>
                  <a:txBody>
                    <a:bodyPr/>
                    <a:lstStyle/>
                    <a:p>
                      <a:r>
                        <a:rPr lang="en-US" sz="3000" dirty="0" smtClean="0"/>
                        <a:t>General Motors</a:t>
                      </a:r>
                    </a:p>
                  </a:txBody>
                  <a:tcPr/>
                </a:tc>
                <a:tc>
                  <a:txBody>
                    <a:bodyPr/>
                    <a:lstStyle/>
                    <a:p>
                      <a:r>
                        <a:rPr lang="en-US" sz="3000" dirty="0" smtClean="0"/>
                        <a:t>10</a:t>
                      </a:r>
                      <a:endParaRPr lang="en-US" sz="3000" dirty="0"/>
                    </a:p>
                  </a:txBody>
                  <a:tcPr/>
                </a:tc>
                <a:extLst>
                  <a:ext uri="{0D108BD9-81ED-4DB2-BD59-A6C34878D82A}">
                    <a16:rowId xmlns:a16="http://schemas.microsoft.com/office/drawing/2014/main" val="10003"/>
                  </a:ext>
                </a:extLst>
              </a:tr>
              <a:tr h="771599">
                <a:tc>
                  <a:txBody>
                    <a:bodyPr/>
                    <a:lstStyle/>
                    <a:p>
                      <a:r>
                        <a:rPr lang="en-US" sz="3000" dirty="0" smtClean="0"/>
                        <a:t>United States Steel</a:t>
                      </a:r>
                      <a:endParaRPr lang="en-US" sz="3000" dirty="0"/>
                    </a:p>
                  </a:txBody>
                  <a:tcPr/>
                </a:tc>
                <a:tc>
                  <a:txBody>
                    <a:bodyPr/>
                    <a:lstStyle/>
                    <a:p>
                      <a:r>
                        <a:rPr lang="en-US" sz="3000" dirty="0" smtClean="0"/>
                        <a:t>84</a:t>
                      </a:r>
                      <a:endParaRPr lang="en-US" sz="3000" dirty="0"/>
                    </a:p>
                  </a:txBody>
                  <a:tcPr/>
                </a:tc>
                <a:extLst>
                  <a:ext uri="{0D108BD9-81ED-4DB2-BD59-A6C34878D82A}">
                    <a16:rowId xmlns:a16="http://schemas.microsoft.com/office/drawing/2014/main" val="10004"/>
                  </a:ext>
                </a:extLst>
              </a:tr>
              <a:tr h="1117877">
                <a:tc>
                  <a:txBody>
                    <a:bodyPr/>
                    <a:lstStyle/>
                    <a:p>
                      <a:r>
                        <a:rPr lang="en-US" sz="3000" dirty="0" smtClean="0"/>
                        <a:t>Radio</a:t>
                      </a:r>
                      <a:r>
                        <a:rPr lang="en-US" sz="3000" baseline="0" dirty="0" smtClean="0"/>
                        <a:t> Corporation of America</a:t>
                      </a:r>
                      <a:endParaRPr lang="en-US" sz="3000" dirty="0"/>
                    </a:p>
                  </a:txBody>
                  <a:tcPr/>
                </a:tc>
                <a:tc>
                  <a:txBody>
                    <a:bodyPr/>
                    <a:lstStyle/>
                    <a:p>
                      <a:r>
                        <a:rPr lang="en-US" sz="3000" dirty="0" smtClean="0"/>
                        <a:t>2</a:t>
                      </a:r>
                      <a:endParaRPr lang="en-US" sz="3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9843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Game-Day 2</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86113748"/>
              </p:ext>
            </p:extLst>
          </p:nvPr>
        </p:nvGraphicFramePr>
        <p:xfrm>
          <a:off x="914400" y="1371600"/>
          <a:ext cx="7620000" cy="532215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771599">
                <a:tc>
                  <a:txBody>
                    <a:bodyPr/>
                    <a:lstStyle/>
                    <a:p>
                      <a:r>
                        <a:rPr lang="en-US" sz="3000" dirty="0" smtClean="0"/>
                        <a:t>American Can</a:t>
                      </a:r>
                    </a:p>
                  </a:txBody>
                  <a:tcPr/>
                </a:tc>
                <a:tc>
                  <a:txBody>
                    <a:bodyPr/>
                    <a:lstStyle/>
                    <a:p>
                      <a:r>
                        <a:rPr lang="en-US" sz="3000" dirty="0" smtClean="0"/>
                        <a:t>73</a:t>
                      </a:r>
                    </a:p>
                  </a:txBody>
                  <a:tcPr/>
                </a:tc>
                <a:tc>
                  <a:txBody>
                    <a:bodyPr/>
                    <a:lstStyle/>
                    <a:p>
                      <a:r>
                        <a:rPr lang="en-US" sz="3000" dirty="0" smtClean="0">
                          <a:solidFill>
                            <a:srgbClr val="00FF00"/>
                          </a:solidFill>
                        </a:rPr>
                        <a:t>+ 39</a:t>
                      </a:r>
                    </a:p>
                  </a:txBody>
                  <a:tcPr/>
                </a:tc>
                <a:extLst>
                  <a:ext uri="{0D108BD9-81ED-4DB2-BD59-A6C34878D82A}">
                    <a16:rowId xmlns:a16="http://schemas.microsoft.com/office/drawing/2014/main" val="10000"/>
                  </a:ext>
                </a:extLst>
              </a:tr>
              <a:tr h="1117877">
                <a:tc>
                  <a:txBody>
                    <a:bodyPr/>
                    <a:lstStyle/>
                    <a:p>
                      <a:r>
                        <a:rPr lang="en-US" sz="3000" dirty="0" smtClean="0"/>
                        <a:t>American Telephone</a:t>
                      </a:r>
                      <a:r>
                        <a:rPr lang="en-US" sz="3000" baseline="0" dirty="0" smtClean="0"/>
                        <a:t> &amp; Telegraph</a:t>
                      </a:r>
                      <a:endParaRPr lang="en-US" sz="3000" dirty="0"/>
                    </a:p>
                  </a:txBody>
                  <a:tcPr/>
                </a:tc>
                <a:tc>
                  <a:txBody>
                    <a:bodyPr/>
                    <a:lstStyle/>
                    <a:p>
                      <a:r>
                        <a:rPr lang="en-US" sz="3000" dirty="0" smtClean="0"/>
                        <a:t>123</a:t>
                      </a:r>
                    </a:p>
                    <a:p>
                      <a:endParaRPr lang="en-US" sz="3000" dirty="0"/>
                    </a:p>
                  </a:txBody>
                  <a:tcPr/>
                </a:tc>
                <a:tc>
                  <a:txBody>
                    <a:bodyPr/>
                    <a:lstStyle/>
                    <a:p>
                      <a:r>
                        <a:rPr lang="en-US" sz="3000" dirty="0" smtClean="0">
                          <a:solidFill>
                            <a:srgbClr val="00FF00"/>
                          </a:solidFill>
                        </a:rPr>
                        <a:t>+</a:t>
                      </a:r>
                      <a:r>
                        <a:rPr lang="en-US" sz="3000" baseline="0" dirty="0" smtClean="0">
                          <a:solidFill>
                            <a:srgbClr val="00FF00"/>
                          </a:solidFill>
                        </a:rPr>
                        <a:t> 9</a:t>
                      </a:r>
                      <a:endParaRPr lang="en-US" sz="3000" dirty="0">
                        <a:solidFill>
                          <a:srgbClr val="00FF00"/>
                        </a:solidFill>
                      </a:endParaRPr>
                    </a:p>
                  </a:txBody>
                  <a:tcPr/>
                </a:tc>
                <a:extLst>
                  <a:ext uri="{0D108BD9-81ED-4DB2-BD59-A6C34878D82A}">
                    <a16:rowId xmlns:a16="http://schemas.microsoft.com/office/drawing/2014/main" val="10001"/>
                  </a:ext>
                </a:extLst>
              </a:tr>
              <a:tr h="771599">
                <a:tc>
                  <a:txBody>
                    <a:bodyPr/>
                    <a:lstStyle/>
                    <a:p>
                      <a:r>
                        <a:rPr lang="en-US" sz="3000" dirty="0" smtClean="0"/>
                        <a:t>General Electric</a:t>
                      </a:r>
                    </a:p>
                  </a:txBody>
                  <a:tcPr/>
                </a:tc>
                <a:tc>
                  <a:txBody>
                    <a:bodyPr/>
                    <a:lstStyle/>
                    <a:p>
                      <a:r>
                        <a:rPr lang="en-US" sz="3000" dirty="0" smtClean="0"/>
                        <a:t>182</a:t>
                      </a:r>
                      <a:endParaRPr lang="en-US" sz="3000" dirty="0"/>
                    </a:p>
                  </a:txBody>
                  <a:tcPr/>
                </a:tc>
                <a:tc>
                  <a:txBody>
                    <a:bodyPr/>
                    <a:lstStyle/>
                    <a:p>
                      <a:r>
                        <a:rPr lang="en-US" sz="3000" dirty="0" smtClean="0">
                          <a:solidFill>
                            <a:srgbClr val="00FF00"/>
                          </a:solidFill>
                        </a:rPr>
                        <a:t>+ 43</a:t>
                      </a:r>
                      <a:endParaRPr lang="en-US" sz="3000" dirty="0">
                        <a:solidFill>
                          <a:srgbClr val="00FF00"/>
                        </a:solidFill>
                      </a:endParaRPr>
                    </a:p>
                  </a:txBody>
                  <a:tcPr/>
                </a:tc>
                <a:extLst>
                  <a:ext uri="{0D108BD9-81ED-4DB2-BD59-A6C34878D82A}">
                    <a16:rowId xmlns:a16="http://schemas.microsoft.com/office/drawing/2014/main" val="10002"/>
                  </a:ext>
                </a:extLst>
              </a:tr>
              <a:tr h="771599">
                <a:tc>
                  <a:txBody>
                    <a:bodyPr/>
                    <a:lstStyle/>
                    <a:p>
                      <a:r>
                        <a:rPr lang="en-US" sz="3000" dirty="0" smtClean="0"/>
                        <a:t>General Motors</a:t>
                      </a:r>
                    </a:p>
                  </a:txBody>
                  <a:tcPr/>
                </a:tc>
                <a:tc>
                  <a:txBody>
                    <a:bodyPr/>
                    <a:lstStyle/>
                    <a:p>
                      <a:r>
                        <a:rPr lang="en-US" sz="3000" dirty="0" smtClean="0"/>
                        <a:t>14</a:t>
                      </a:r>
                      <a:endParaRPr lang="en-US" sz="3000" dirty="0"/>
                    </a:p>
                  </a:txBody>
                  <a:tcPr/>
                </a:tc>
                <a:tc>
                  <a:txBody>
                    <a:bodyPr/>
                    <a:lstStyle/>
                    <a:p>
                      <a:r>
                        <a:rPr lang="en-US" sz="3000" dirty="0" smtClean="0">
                          <a:solidFill>
                            <a:srgbClr val="00FF00"/>
                          </a:solidFill>
                        </a:rPr>
                        <a:t>+ 4</a:t>
                      </a:r>
                      <a:endParaRPr lang="en-US" sz="3000" dirty="0">
                        <a:solidFill>
                          <a:srgbClr val="00FF00"/>
                        </a:solidFill>
                      </a:endParaRPr>
                    </a:p>
                  </a:txBody>
                  <a:tcPr/>
                </a:tc>
                <a:extLst>
                  <a:ext uri="{0D108BD9-81ED-4DB2-BD59-A6C34878D82A}">
                    <a16:rowId xmlns:a16="http://schemas.microsoft.com/office/drawing/2014/main" val="10003"/>
                  </a:ext>
                </a:extLst>
              </a:tr>
              <a:tr h="771599">
                <a:tc>
                  <a:txBody>
                    <a:bodyPr/>
                    <a:lstStyle/>
                    <a:p>
                      <a:r>
                        <a:rPr lang="en-US" sz="3000" dirty="0" smtClean="0"/>
                        <a:t>United States Steel</a:t>
                      </a:r>
                      <a:endParaRPr lang="en-US" sz="3000" dirty="0"/>
                    </a:p>
                  </a:txBody>
                  <a:tcPr/>
                </a:tc>
                <a:tc>
                  <a:txBody>
                    <a:bodyPr/>
                    <a:lstStyle/>
                    <a:p>
                      <a:r>
                        <a:rPr lang="en-US" sz="3000" dirty="0" smtClean="0"/>
                        <a:t>106</a:t>
                      </a:r>
                      <a:endParaRPr lang="en-US" sz="3000" dirty="0"/>
                    </a:p>
                  </a:txBody>
                  <a:tcPr/>
                </a:tc>
                <a:tc>
                  <a:txBody>
                    <a:bodyPr/>
                    <a:lstStyle/>
                    <a:p>
                      <a:r>
                        <a:rPr lang="en-US" sz="3000" dirty="0" smtClean="0">
                          <a:solidFill>
                            <a:srgbClr val="00FF00"/>
                          </a:solidFill>
                        </a:rPr>
                        <a:t>+ 22</a:t>
                      </a:r>
                      <a:endParaRPr lang="en-US" sz="3000" dirty="0">
                        <a:solidFill>
                          <a:srgbClr val="00FF00"/>
                        </a:solidFill>
                      </a:endParaRPr>
                    </a:p>
                  </a:txBody>
                  <a:tcPr/>
                </a:tc>
                <a:extLst>
                  <a:ext uri="{0D108BD9-81ED-4DB2-BD59-A6C34878D82A}">
                    <a16:rowId xmlns:a16="http://schemas.microsoft.com/office/drawing/2014/main" val="10004"/>
                  </a:ext>
                </a:extLst>
              </a:tr>
              <a:tr h="1117877">
                <a:tc>
                  <a:txBody>
                    <a:bodyPr/>
                    <a:lstStyle/>
                    <a:p>
                      <a:r>
                        <a:rPr lang="en-US" sz="3000" dirty="0" smtClean="0"/>
                        <a:t>Radio</a:t>
                      </a:r>
                      <a:r>
                        <a:rPr lang="en-US" sz="3000" baseline="0" dirty="0" smtClean="0"/>
                        <a:t> Corporation of America</a:t>
                      </a:r>
                      <a:endParaRPr lang="en-US" sz="3000" dirty="0"/>
                    </a:p>
                  </a:txBody>
                  <a:tcPr/>
                </a:tc>
                <a:tc>
                  <a:txBody>
                    <a:bodyPr/>
                    <a:lstStyle/>
                    <a:p>
                      <a:r>
                        <a:rPr lang="en-US" sz="3000" dirty="0" smtClean="0"/>
                        <a:t>6</a:t>
                      </a:r>
                      <a:endParaRPr lang="en-US" sz="3000" dirty="0"/>
                    </a:p>
                  </a:txBody>
                  <a:tcPr/>
                </a:tc>
                <a:tc>
                  <a:txBody>
                    <a:bodyPr/>
                    <a:lstStyle/>
                    <a:p>
                      <a:r>
                        <a:rPr lang="en-US" sz="3000" dirty="0" smtClean="0">
                          <a:solidFill>
                            <a:srgbClr val="00FF00"/>
                          </a:solidFill>
                        </a:rPr>
                        <a:t>+</a:t>
                      </a:r>
                      <a:r>
                        <a:rPr lang="en-US" sz="3000" baseline="0" dirty="0" smtClean="0">
                          <a:solidFill>
                            <a:srgbClr val="00FF00"/>
                          </a:solidFill>
                        </a:rPr>
                        <a:t> 4</a:t>
                      </a:r>
                      <a:endParaRPr lang="en-US" sz="3000" dirty="0">
                        <a:solidFill>
                          <a:srgbClr val="00FF0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863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Game-Day 3</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10263059"/>
              </p:ext>
            </p:extLst>
          </p:nvPr>
        </p:nvGraphicFramePr>
        <p:xfrm>
          <a:off x="914400" y="1371600"/>
          <a:ext cx="7620000" cy="532215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771599">
                <a:tc>
                  <a:txBody>
                    <a:bodyPr/>
                    <a:lstStyle/>
                    <a:p>
                      <a:endParaRPr lang="en-US" sz="3000" dirty="0" smtClean="0"/>
                    </a:p>
                  </a:txBody>
                  <a:tcPr/>
                </a:tc>
                <a:tc>
                  <a:txBody>
                    <a:bodyPr/>
                    <a:lstStyle/>
                    <a:p>
                      <a:r>
                        <a:rPr lang="en-US" sz="3000" dirty="0" smtClean="0"/>
                        <a:t>104</a:t>
                      </a:r>
                      <a:endParaRPr lang="en-US" sz="3000" dirty="0"/>
                    </a:p>
                  </a:txBody>
                  <a:tcPr/>
                </a:tc>
                <a:extLst>
                  <a:ext uri="{0D108BD9-81ED-4DB2-BD59-A6C34878D82A}">
                    <a16:rowId xmlns:a16="http://schemas.microsoft.com/office/drawing/2014/main" val="10000"/>
                  </a:ext>
                </a:extLst>
              </a:tr>
              <a:tr h="1117877">
                <a:tc>
                  <a:txBody>
                    <a:bodyPr/>
                    <a:lstStyle/>
                    <a:p>
                      <a:r>
                        <a:rPr lang="en-US" sz="3000" dirty="0" smtClean="0"/>
                        <a:t>American Telephone</a:t>
                      </a:r>
                      <a:r>
                        <a:rPr lang="en-US" sz="3000" baseline="0" dirty="0" smtClean="0"/>
                        <a:t> &amp; Telegraph</a:t>
                      </a:r>
                      <a:endParaRPr lang="en-US" sz="3000" dirty="0"/>
                    </a:p>
                  </a:txBody>
                  <a:tcPr/>
                </a:tc>
                <a:tc>
                  <a:txBody>
                    <a:bodyPr/>
                    <a:lstStyle/>
                    <a:p>
                      <a:r>
                        <a:rPr lang="en-US" sz="3000" dirty="0" smtClean="0"/>
                        <a:t>125</a:t>
                      </a:r>
                    </a:p>
                    <a:p>
                      <a:endParaRPr lang="en-US" sz="3000" dirty="0"/>
                    </a:p>
                  </a:txBody>
                  <a:tcPr/>
                </a:tc>
                <a:extLst>
                  <a:ext uri="{0D108BD9-81ED-4DB2-BD59-A6C34878D82A}">
                    <a16:rowId xmlns:a16="http://schemas.microsoft.com/office/drawing/2014/main" val="10001"/>
                  </a:ext>
                </a:extLst>
              </a:tr>
              <a:tr h="771599">
                <a:tc>
                  <a:txBody>
                    <a:bodyPr/>
                    <a:lstStyle/>
                    <a:p>
                      <a:r>
                        <a:rPr lang="en-US" sz="3000" dirty="0" smtClean="0"/>
                        <a:t>General Electric</a:t>
                      </a:r>
                    </a:p>
                  </a:txBody>
                  <a:tcPr/>
                </a:tc>
                <a:tc>
                  <a:txBody>
                    <a:bodyPr/>
                    <a:lstStyle/>
                    <a:p>
                      <a:r>
                        <a:rPr lang="en-US" sz="3000" dirty="0" smtClean="0"/>
                        <a:t>196</a:t>
                      </a:r>
                      <a:endParaRPr lang="en-US" sz="3000" dirty="0"/>
                    </a:p>
                  </a:txBody>
                  <a:tcPr/>
                </a:tc>
                <a:extLst>
                  <a:ext uri="{0D108BD9-81ED-4DB2-BD59-A6C34878D82A}">
                    <a16:rowId xmlns:a16="http://schemas.microsoft.com/office/drawing/2014/main" val="10002"/>
                  </a:ext>
                </a:extLst>
              </a:tr>
              <a:tr h="771599">
                <a:tc>
                  <a:txBody>
                    <a:bodyPr/>
                    <a:lstStyle/>
                    <a:p>
                      <a:r>
                        <a:rPr lang="en-US" sz="3000" dirty="0" smtClean="0"/>
                        <a:t>General Motors</a:t>
                      </a:r>
                    </a:p>
                  </a:txBody>
                  <a:tcPr/>
                </a:tc>
                <a:tc>
                  <a:txBody>
                    <a:bodyPr/>
                    <a:lstStyle/>
                    <a:p>
                      <a:r>
                        <a:rPr lang="en-US" sz="3000" dirty="0" smtClean="0"/>
                        <a:t>15</a:t>
                      </a:r>
                      <a:endParaRPr lang="en-US" sz="3000" dirty="0"/>
                    </a:p>
                  </a:txBody>
                  <a:tcPr/>
                </a:tc>
                <a:extLst>
                  <a:ext uri="{0D108BD9-81ED-4DB2-BD59-A6C34878D82A}">
                    <a16:rowId xmlns:a16="http://schemas.microsoft.com/office/drawing/2014/main" val="10003"/>
                  </a:ext>
                </a:extLst>
              </a:tr>
              <a:tr h="771599">
                <a:tc>
                  <a:txBody>
                    <a:bodyPr/>
                    <a:lstStyle/>
                    <a:p>
                      <a:r>
                        <a:rPr lang="en-US" sz="3000" dirty="0" smtClean="0"/>
                        <a:t>United States Steel</a:t>
                      </a:r>
                      <a:endParaRPr lang="en-US" sz="3000" dirty="0"/>
                    </a:p>
                  </a:txBody>
                  <a:tcPr/>
                </a:tc>
                <a:tc>
                  <a:txBody>
                    <a:bodyPr/>
                    <a:lstStyle/>
                    <a:p>
                      <a:r>
                        <a:rPr lang="en-US" sz="3000" dirty="0" smtClean="0"/>
                        <a:t>94</a:t>
                      </a:r>
                      <a:endParaRPr lang="en-US" sz="3000" dirty="0"/>
                    </a:p>
                  </a:txBody>
                  <a:tcPr/>
                </a:tc>
                <a:extLst>
                  <a:ext uri="{0D108BD9-81ED-4DB2-BD59-A6C34878D82A}">
                    <a16:rowId xmlns:a16="http://schemas.microsoft.com/office/drawing/2014/main" val="10004"/>
                  </a:ext>
                </a:extLst>
              </a:tr>
              <a:tr h="1117877">
                <a:tc>
                  <a:txBody>
                    <a:bodyPr/>
                    <a:lstStyle/>
                    <a:p>
                      <a:r>
                        <a:rPr lang="en-US" sz="3000" dirty="0" smtClean="0"/>
                        <a:t>Radio</a:t>
                      </a:r>
                      <a:r>
                        <a:rPr lang="en-US" sz="3000" baseline="0" dirty="0" smtClean="0"/>
                        <a:t> Corporation of America</a:t>
                      </a:r>
                      <a:endParaRPr lang="en-US" sz="3000" dirty="0"/>
                    </a:p>
                  </a:txBody>
                  <a:tcPr/>
                </a:tc>
                <a:tc>
                  <a:txBody>
                    <a:bodyPr/>
                    <a:lstStyle/>
                    <a:p>
                      <a:r>
                        <a:rPr lang="en-US" sz="3000" dirty="0" smtClean="0"/>
                        <a:t>4</a:t>
                      </a:r>
                      <a:endParaRPr lang="en-US" sz="3000" dirty="0"/>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85894639"/>
              </p:ext>
            </p:extLst>
          </p:nvPr>
        </p:nvGraphicFramePr>
        <p:xfrm>
          <a:off x="914400" y="1371600"/>
          <a:ext cx="7620000" cy="532215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771599">
                <a:tc>
                  <a:txBody>
                    <a:bodyPr/>
                    <a:lstStyle/>
                    <a:p>
                      <a:r>
                        <a:rPr lang="en-US" sz="3000" dirty="0" smtClean="0"/>
                        <a:t>American Can</a:t>
                      </a:r>
                    </a:p>
                  </a:txBody>
                  <a:tcPr/>
                </a:tc>
                <a:tc>
                  <a:txBody>
                    <a:bodyPr/>
                    <a:lstStyle/>
                    <a:p>
                      <a:r>
                        <a:rPr lang="en-US" sz="3000" dirty="0" smtClean="0"/>
                        <a:t>75</a:t>
                      </a:r>
                    </a:p>
                  </a:txBody>
                  <a:tcPr/>
                </a:tc>
                <a:tc>
                  <a:txBody>
                    <a:bodyPr/>
                    <a:lstStyle/>
                    <a:p>
                      <a:r>
                        <a:rPr lang="en-US" sz="3000" dirty="0" smtClean="0">
                          <a:solidFill>
                            <a:srgbClr val="00FF00"/>
                          </a:solidFill>
                        </a:rPr>
                        <a:t>+ 2</a:t>
                      </a:r>
                    </a:p>
                  </a:txBody>
                  <a:tcPr/>
                </a:tc>
                <a:extLst>
                  <a:ext uri="{0D108BD9-81ED-4DB2-BD59-A6C34878D82A}">
                    <a16:rowId xmlns:a16="http://schemas.microsoft.com/office/drawing/2014/main" val="10000"/>
                  </a:ext>
                </a:extLst>
              </a:tr>
              <a:tr h="1117877">
                <a:tc>
                  <a:txBody>
                    <a:bodyPr/>
                    <a:lstStyle/>
                    <a:p>
                      <a:r>
                        <a:rPr lang="en-US" sz="3000" dirty="0" smtClean="0"/>
                        <a:t>American Telephone</a:t>
                      </a:r>
                      <a:r>
                        <a:rPr lang="en-US" sz="3000" baseline="0" dirty="0" smtClean="0"/>
                        <a:t> &amp; Telegraph</a:t>
                      </a:r>
                      <a:endParaRPr lang="en-US" sz="3000" dirty="0"/>
                    </a:p>
                  </a:txBody>
                  <a:tcPr/>
                </a:tc>
                <a:tc>
                  <a:txBody>
                    <a:bodyPr/>
                    <a:lstStyle/>
                    <a:p>
                      <a:r>
                        <a:rPr lang="en-US" sz="3000" dirty="0" smtClean="0"/>
                        <a:t>120</a:t>
                      </a:r>
                    </a:p>
                    <a:p>
                      <a:endParaRPr lang="en-US" sz="3000" dirty="0"/>
                    </a:p>
                  </a:txBody>
                  <a:tcPr/>
                </a:tc>
                <a:tc>
                  <a:txBody>
                    <a:bodyPr/>
                    <a:lstStyle/>
                    <a:p>
                      <a:r>
                        <a:rPr lang="en-US" sz="3000" dirty="0" smtClean="0">
                          <a:solidFill>
                            <a:srgbClr val="FF0000"/>
                          </a:solidFill>
                        </a:rPr>
                        <a:t>- 3</a:t>
                      </a:r>
                      <a:endParaRPr lang="en-US" sz="3000" dirty="0">
                        <a:solidFill>
                          <a:srgbClr val="FF0000"/>
                        </a:solidFill>
                      </a:endParaRPr>
                    </a:p>
                  </a:txBody>
                  <a:tcPr/>
                </a:tc>
                <a:extLst>
                  <a:ext uri="{0D108BD9-81ED-4DB2-BD59-A6C34878D82A}">
                    <a16:rowId xmlns:a16="http://schemas.microsoft.com/office/drawing/2014/main" val="10001"/>
                  </a:ext>
                </a:extLst>
              </a:tr>
              <a:tr h="771599">
                <a:tc>
                  <a:txBody>
                    <a:bodyPr/>
                    <a:lstStyle/>
                    <a:p>
                      <a:r>
                        <a:rPr lang="en-US" sz="3000" dirty="0" smtClean="0"/>
                        <a:t>General Electric</a:t>
                      </a:r>
                    </a:p>
                  </a:txBody>
                  <a:tcPr/>
                </a:tc>
                <a:tc>
                  <a:txBody>
                    <a:bodyPr/>
                    <a:lstStyle/>
                    <a:p>
                      <a:r>
                        <a:rPr lang="en-US" sz="3000" dirty="0" smtClean="0"/>
                        <a:t>185</a:t>
                      </a:r>
                      <a:endParaRPr lang="en-US" sz="3000" dirty="0"/>
                    </a:p>
                  </a:txBody>
                  <a:tcPr/>
                </a:tc>
                <a:tc>
                  <a:txBody>
                    <a:bodyPr/>
                    <a:lstStyle/>
                    <a:p>
                      <a:r>
                        <a:rPr lang="en-US" sz="3000" dirty="0" smtClean="0">
                          <a:solidFill>
                            <a:srgbClr val="00FF00"/>
                          </a:solidFill>
                        </a:rPr>
                        <a:t>+ 3</a:t>
                      </a:r>
                      <a:endParaRPr lang="en-US" sz="3000" dirty="0">
                        <a:solidFill>
                          <a:srgbClr val="00FF00"/>
                        </a:solidFill>
                      </a:endParaRPr>
                    </a:p>
                  </a:txBody>
                  <a:tcPr/>
                </a:tc>
                <a:extLst>
                  <a:ext uri="{0D108BD9-81ED-4DB2-BD59-A6C34878D82A}">
                    <a16:rowId xmlns:a16="http://schemas.microsoft.com/office/drawing/2014/main" val="10002"/>
                  </a:ext>
                </a:extLst>
              </a:tr>
              <a:tr h="771599">
                <a:tc>
                  <a:txBody>
                    <a:bodyPr/>
                    <a:lstStyle/>
                    <a:p>
                      <a:r>
                        <a:rPr lang="en-US" sz="3000" dirty="0" smtClean="0"/>
                        <a:t>General Motors</a:t>
                      </a:r>
                    </a:p>
                  </a:txBody>
                  <a:tcPr/>
                </a:tc>
                <a:tc>
                  <a:txBody>
                    <a:bodyPr/>
                    <a:lstStyle/>
                    <a:p>
                      <a:r>
                        <a:rPr lang="en-US" sz="3000" dirty="0" smtClean="0"/>
                        <a:t>20</a:t>
                      </a:r>
                      <a:endParaRPr lang="en-US" sz="3000" dirty="0"/>
                    </a:p>
                  </a:txBody>
                  <a:tcPr/>
                </a:tc>
                <a:tc>
                  <a:txBody>
                    <a:bodyPr/>
                    <a:lstStyle/>
                    <a:p>
                      <a:r>
                        <a:rPr lang="en-US" sz="3000" dirty="0" smtClean="0">
                          <a:solidFill>
                            <a:srgbClr val="00FF00"/>
                          </a:solidFill>
                        </a:rPr>
                        <a:t>+ 6</a:t>
                      </a:r>
                      <a:endParaRPr lang="en-US" sz="3000" dirty="0">
                        <a:solidFill>
                          <a:srgbClr val="00FF00"/>
                        </a:solidFill>
                      </a:endParaRPr>
                    </a:p>
                  </a:txBody>
                  <a:tcPr/>
                </a:tc>
                <a:extLst>
                  <a:ext uri="{0D108BD9-81ED-4DB2-BD59-A6C34878D82A}">
                    <a16:rowId xmlns:a16="http://schemas.microsoft.com/office/drawing/2014/main" val="10003"/>
                  </a:ext>
                </a:extLst>
              </a:tr>
              <a:tr h="771599">
                <a:tc>
                  <a:txBody>
                    <a:bodyPr/>
                    <a:lstStyle/>
                    <a:p>
                      <a:r>
                        <a:rPr lang="en-US" sz="3000" dirty="0" smtClean="0"/>
                        <a:t>United States Steel</a:t>
                      </a:r>
                      <a:endParaRPr lang="en-US" sz="3000" dirty="0"/>
                    </a:p>
                  </a:txBody>
                  <a:tcPr/>
                </a:tc>
                <a:tc>
                  <a:txBody>
                    <a:bodyPr/>
                    <a:lstStyle/>
                    <a:p>
                      <a:r>
                        <a:rPr lang="en-US" sz="3000" dirty="0" smtClean="0"/>
                        <a:t>90</a:t>
                      </a:r>
                      <a:endParaRPr lang="en-US" sz="3000" dirty="0"/>
                    </a:p>
                  </a:txBody>
                  <a:tcPr/>
                </a:tc>
                <a:tc>
                  <a:txBody>
                    <a:bodyPr/>
                    <a:lstStyle/>
                    <a:p>
                      <a:r>
                        <a:rPr lang="en-US" sz="3000" dirty="0" smtClean="0">
                          <a:solidFill>
                            <a:srgbClr val="FF0000"/>
                          </a:solidFill>
                        </a:rPr>
                        <a:t>- 16</a:t>
                      </a:r>
                      <a:endParaRPr lang="en-US" sz="3000" dirty="0">
                        <a:solidFill>
                          <a:srgbClr val="FF0000"/>
                        </a:solidFill>
                      </a:endParaRPr>
                    </a:p>
                  </a:txBody>
                  <a:tcPr/>
                </a:tc>
                <a:extLst>
                  <a:ext uri="{0D108BD9-81ED-4DB2-BD59-A6C34878D82A}">
                    <a16:rowId xmlns:a16="http://schemas.microsoft.com/office/drawing/2014/main" val="10004"/>
                  </a:ext>
                </a:extLst>
              </a:tr>
              <a:tr h="1117877">
                <a:tc>
                  <a:txBody>
                    <a:bodyPr/>
                    <a:lstStyle/>
                    <a:p>
                      <a:r>
                        <a:rPr lang="en-US" sz="3000" dirty="0" smtClean="0"/>
                        <a:t>Radio</a:t>
                      </a:r>
                      <a:r>
                        <a:rPr lang="en-US" sz="3000" baseline="0" dirty="0" smtClean="0"/>
                        <a:t> Corporation of America</a:t>
                      </a:r>
                      <a:endParaRPr lang="en-US" sz="3000" dirty="0"/>
                    </a:p>
                  </a:txBody>
                  <a:tcPr/>
                </a:tc>
                <a:tc>
                  <a:txBody>
                    <a:bodyPr/>
                    <a:lstStyle/>
                    <a:p>
                      <a:r>
                        <a:rPr lang="en-US" sz="3000" dirty="0" smtClean="0"/>
                        <a:t>4</a:t>
                      </a:r>
                      <a:endParaRPr lang="en-US" sz="3000" dirty="0"/>
                    </a:p>
                  </a:txBody>
                  <a:tcPr/>
                </a:tc>
                <a:tc>
                  <a:txBody>
                    <a:bodyPr/>
                    <a:lstStyle/>
                    <a:p>
                      <a:r>
                        <a:rPr lang="en-US" sz="3000" dirty="0" smtClean="0">
                          <a:solidFill>
                            <a:srgbClr val="FF0000"/>
                          </a:solidFill>
                        </a:rPr>
                        <a:t>- 2</a:t>
                      </a:r>
                      <a:endParaRPr lang="en-US" sz="3000" dirty="0">
                        <a:solidFill>
                          <a:srgbClr val="FF000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11981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Game-Day 4</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61645619"/>
              </p:ext>
            </p:extLst>
          </p:nvPr>
        </p:nvGraphicFramePr>
        <p:xfrm>
          <a:off x="914400" y="1371600"/>
          <a:ext cx="7620000" cy="532215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771599">
                <a:tc>
                  <a:txBody>
                    <a:bodyPr/>
                    <a:lstStyle/>
                    <a:p>
                      <a:r>
                        <a:rPr lang="en-US" sz="3000" dirty="0" smtClean="0"/>
                        <a:t>American Can</a:t>
                      </a:r>
                    </a:p>
                  </a:txBody>
                  <a:tcPr/>
                </a:tc>
                <a:tc>
                  <a:txBody>
                    <a:bodyPr/>
                    <a:lstStyle/>
                    <a:p>
                      <a:r>
                        <a:rPr lang="en-US" sz="3000" dirty="0" smtClean="0"/>
                        <a:t>80</a:t>
                      </a:r>
                    </a:p>
                  </a:txBody>
                  <a:tcPr/>
                </a:tc>
                <a:tc>
                  <a:txBody>
                    <a:bodyPr/>
                    <a:lstStyle/>
                    <a:p>
                      <a:r>
                        <a:rPr lang="en-US" sz="3000" dirty="0" smtClean="0">
                          <a:solidFill>
                            <a:srgbClr val="00FF00"/>
                          </a:solidFill>
                        </a:rPr>
                        <a:t>+</a:t>
                      </a:r>
                      <a:r>
                        <a:rPr lang="en-US" sz="3000" baseline="0" dirty="0" smtClean="0">
                          <a:solidFill>
                            <a:srgbClr val="00FF00"/>
                          </a:solidFill>
                        </a:rPr>
                        <a:t> 5</a:t>
                      </a:r>
                      <a:endParaRPr lang="en-US" sz="3000" dirty="0" smtClean="0">
                        <a:solidFill>
                          <a:srgbClr val="00FF00"/>
                        </a:solidFill>
                      </a:endParaRPr>
                    </a:p>
                  </a:txBody>
                  <a:tcPr/>
                </a:tc>
                <a:extLst>
                  <a:ext uri="{0D108BD9-81ED-4DB2-BD59-A6C34878D82A}">
                    <a16:rowId xmlns:a16="http://schemas.microsoft.com/office/drawing/2014/main" val="10000"/>
                  </a:ext>
                </a:extLst>
              </a:tr>
              <a:tr h="1117877">
                <a:tc>
                  <a:txBody>
                    <a:bodyPr/>
                    <a:lstStyle/>
                    <a:p>
                      <a:r>
                        <a:rPr lang="en-US" sz="3000" dirty="0" smtClean="0"/>
                        <a:t>American Telephone</a:t>
                      </a:r>
                      <a:r>
                        <a:rPr lang="en-US" sz="3000" baseline="0" dirty="0" smtClean="0"/>
                        <a:t> &amp; Telegraph</a:t>
                      </a:r>
                      <a:endParaRPr lang="en-US" sz="3000" dirty="0"/>
                    </a:p>
                  </a:txBody>
                  <a:tcPr/>
                </a:tc>
                <a:tc>
                  <a:txBody>
                    <a:bodyPr/>
                    <a:lstStyle/>
                    <a:p>
                      <a:r>
                        <a:rPr lang="en-US" sz="3000" dirty="0" smtClean="0"/>
                        <a:t>115</a:t>
                      </a:r>
                    </a:p>
                    <a:p>
                      <a:endParaRPr lang="en-US" sz="3000" dirty="0"/>
                    </a:p>
                  </a:txBody>
                  <a:tcPr/>
                </a:tc>
                <a:tc>
                  <a:txBody>
                    <a:bodyPr/>
                    <a:lstStyle/>
                    <a:p>
                      <a:r>
                        <a:rPr lang="en-US" sz="3000" dirty="0" smtClean="0">
                          <a:solidFill>
                            <a:srgbClr val="FF0000"/>
                          </a:solidFill>
                        </a:rPr>
                        <a:t>-</a:t>
                      </a:r>
                      <a:r>
                        <a:rPr lang="en-US" sz="3000" baseline="0" dirty="0" smtClean="0">
                          <a:solidFill>
                            <a:srgbClr val="FF0000"/>
                          </a:solidFill>
                        </a:rPr>
                        <a:t> 5</a:t>
                      </a:r>
                      <a:endParaRPr lang="en-US" sz="3000" dirty="0">
                        <a:solidFill>
                          <a:srgbClr val="FF0000"/>
                        </a:solidFill>
                      </a:endParaRPr>
                    </a:p>
                  </a:txBody>
                  <a:tcPr/>
                </a:tc>
                <a:extLst>
                  <a:ext uri="{0D108BD9-81ED-4DB2-BD59-A6C34878D82A}">
                    <a16:rowId xmlns:a16="http://schemas.microsoft.com/office/drawing/2014/main" val="10001"/>
                  </a:ext>
                </a:extLst>
              </a:tr>
              <a:tr h="771599">
                <a:tc>
                  <a:txBody>
                    <a:bodyPr/>
                    <a:lstStyle/>
                    <a:p>
                      <a:r>
                        <a:rPr lang="en-US" sz="3000" dirty="0" smtClean="0"/>
                        <a:t>General Electric</a:t>
                      </a:r>
                    </a:p>
                  </a:txBody>
                  <a:tcPr/>
                </a:tc>
                <a:tc>
                  <a:txBody>
                    <a:bodyPr/>
                    <a:lstStyle/>
                    <a:p>
                      <a:r>
                        <a:rPr lang="en-US" sz="3000" dirty="0" smtClean="0"/>
                        <a:t>196</a:t>
                      </a:r>
                      <a:endParaRPr lang="en-US" sz="3000" dirty="0"/>
                    </a:p>
                  </a:txBody>
                  <a:tcPr/>
                </a:tc>
                <a:tc>
                  <a:txBody>
                    <a:bodyPr/>
                    <a:lstStyle/>
                    <a:p>
                      <a:r>
                        <a:rPr lang="en-US" sz="3000" dirty="0" smtClean="0">
                          <a:solidFill>
                            <a:srgbClr val="00FF00"/>
                          </a:solidFill>
                        </a:rPr>
                        <a:t>+ 11</a:t>
                      </a:r>
                      <a:endParaRPr lang="en-US" sz="3000" dirty="0">
                        <a:solidFill>
                          <a:srgbClr val="00FF00"/>
                        </a:solidFill>
                      </a:endParaRPr>
                    </a:p>
                  </a:txBody>
                  <a:tcPr/>
                </a:tc>
                <a:extLst>
                  <a:ext uri="{0D108BD9-81ED-4DB2-BD59-A6C34878D82A}">
                    <a16:rowId xmlns:a16="http://schemas.microsoft.com/office/drawing/2014/main" val="10002"/>
                  </a:ext>
                </a:extLst>
              </a:tr>
              <a:tr h="771599">
                <a:tc>
                  <a:txBody>
                    <a:bodyPr/>
                    <a:lstStyle/>
                    <a:p>
                      <a:r>
                        <a:rPr lang="en-US" sz="3000" dirty="0" smtClean="0"/>
                        <a:t>General Motors</a:t>
                      </a:r>
                    </a:p>
                  </a:txBody>
                  <a:tcPr/>
                </a:tc>
                <a:tc>
                  <a:txBody>
                    <a:bodyPr/>
                    <a:lstStyle/>
                    <a:p>
                      <a:r>
                        <a:rPr lang="en-US" sz="3000" dirty="0" smtClean="0"/>
                        <a:t>22</a:t>
                      </a:r>
                      <a:endParaRPr lang="en-US" sz="3000" dirty="0"/>
                    </a:p>
                  </a:txBody>
                  <a:tcPr/>
                </a:tc>
                <a:tc>
                  <a:txBody>
                    <a:bodyPr/>
                    <a:lstStyle/>
                    <a:p>
                      <a:r>
                        <a:rPr lang="en-US" sz="3000" dirty="0" smtClean="0">
                          <a:solidFill>
                            <a:srgbClr val="00FF00"/>
                          </a:solidFill>
                        </a:rPr>
                        <a:t>+ 2</a:t>
                      </a:r>
                      <a:endParaRPr lang="en-US" sz="3000" dirty="0">
                        <a:solidFill>
                          <a:srgbClr val="00FF00"/>
                        </a:solidFill>
                      </a:endParaRPr>
                    </a:p>
                  </a:txBody>
                  <a:tcPr/>
                </a:tc>
                <a:extLst>
                  <a:ext uri="{0D108BD9-81ED-4DB2-BD59-A6C34878D82A}">
                    <a16:rowId xmlns:a16="http://schemas.microsoft.com/office/drawing/2014/main" val="10003"/>
                  </a:ext>
                </a:extLst>
              </a:tr>
              <a:tr h="771599">
                <a:tc>
                  <a:txBody>
                    <a:bodyPr/>
                    <a:lstStyle/>
                    <a:p>
                      <a:r>
                        <a:rPr lang="en-US" sz="3000" dirty="0" smtClean="0"/>
                        <a:t>United States Steel</a:t>
                      </a:r>
                      <a:endParaRPr lang="en-US" sz="3000" dirty="0"/>
                    </a:p>
                  </a:txBody>
                  <a:tcPr/>
                </a:tc>
                <a:tc>
                  <a:txBody>
                    <a:bodyPr/>
                    <a:lstStyle/>
                    <a:p>
                      <a:r>
                        <a:rPr lang="en-US" sz="3000" dirty="0" smtClean="0"/>
                        <a:t>92</a:t>
                      </a:r>
                      <a:endParaRPr lang="en-US" sz="3000" dirty="0"/>
                    </a:p>
                  </a:txBody>
                  <a:tcPr/>
                </a:tc>
                <a:tc>
                  <a:txBody>
                    <a:bodyPr/>
                    <a:lstStyle/>
                    <a:p>
                      <a:r>
                        <a:rPr lang="en-US" sz="3000" dirty="0" smtClean="0">
                          <a:solidFill>
                            <a:srgbClr val="00FF00"/>
                          </a:solidFill>
                        </a:rPr>
                        <a:t>+ 2</a:t>
                      </a:r>
                      <a:endParaRPr lang="en-US" sz="3000" dirty="0">
                        <a:solidFill>
                          <a:srgbClr val="00FF00"/>
                        </a:solidFill>
                      </a:endParaRPr>
                    </a:p>
                  </a:txBody>
                  <a:tcPr/>
                </a:tc>
                <a:extLst>
                  <a:ext uri="{0D108BD9-81ED-4DB2-BD59-A6C34878D82A}">
                    <a16:rowId xmlns:a16="http://schemas.microsoft.com/office/drawing/2014/main" val="10004"/>
                  </a:ext>
                </a:extLst>
              </a:tr>
              <a:tr h="1117877">
                <a:tc>
                  <a:txBody>
                    <a:bodyPr/>
                    <a:lstStyle/>
                    <a:p>
                      <a:r>
                        <a:rPr lang="en-US" sz="3000" dirty="0" smtClean="0"/>
                        <a:t>Radio</a:t>
                      </a:r>
                      <a:r>
                        <a:rPr lang="en-US" sz="3000" baseline="0" dirty="0" smtClean="0"/>
                        <a:t> Corporation of America</a:t>
                      </a:r>
                      <a:endParaRPr lang="en-US" sz="3000" dirty="0"/>
                    </a:p>
                  </a:txBody>
                  <a:tcPr/>
                </a:tc>
                <a:tc>
                  <a:txBody>
                    <a:bodyPr/>
                    <a:lstStyle/>
                    <a:p>
                      <a:r>
                        <a:rPr lang="en-US" sz="3000" dirty="0" smtClean="0"/>
                        <a:t>5</a:t>
                      </a:r>
                      <a:endParaRPr lang="en-US" sz="3000" dirty="0"/>
                    </a:p>
                  </a:txBody>
                  <a:tcPr/>
                </a:tc>
                <a:tc>
                  <a:txBody>
                    <a:bodyPr/>
                    <a:lstStyle/>
                    <a:p>
                      <a:r>
                        <a:rPr lang="en-US" sz="3000" dirty="0" smtClean="0">
                          <a:solidFill>
                            <a:srgbClr val="00FF00"/>
                          </a:solidFill>
                        </a:rPr>
                        <a:t>+</a:t>
                      </a:r>
                      <a:r>
                        <a:rPr lang="en-US" sz="3000" baseline="0" dirty="0" smtClean="0">
                          <a:solidFill>
                            <a:srgbClr val="00FF00"/>
                          </a:solidFill>
                        </a:rPr>
                        <a:t> 1</a:t>
                      </a:r>
                      <a:endParaRPr lang="en-US" sz="3000" dirty="0">
                        <a:solidFill>
                          <a:srgbClr val="00FF0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15725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Game-Day </a:t>
            </a:r>
            <a:r>
              <a:rPr lang="en-US" dirty="0"/>
              <a:t>5</a:t>
            </a:r>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40354713"/>
              </p:ext>
            </p:extLst>
          </p:nvPr>
        </p:nvGraphicFramePr>
        <p:xfrm>
          <a:off x="914400" y="1371600"/>
          <a:ext cx="7620000" cy="532215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771599">
                <a:tc>
                  <a:txBody>
                    <a:bodyPr/>
                    <a:lstStyle/>
                    <a:p>
                      <a:r>
                        <a:rPr lang="en-US" sz="3000" dirty="0" smtClean="0"/>
                        <a:t>American Can</a:t>
                      </a:r>
                    </a:p>
                  </a:txBody>
                  <a:tcPr/>
                </a:tc>
                <a:tc>
                  <a:txBody>
                    <a:bodyPr/>
                    <a:lstStyle/>
                    <a:p>
                      <a:r>
                        <a:rPr lang="en-US" sz="3000" dirty="0" smtClean="0"/>
                        <a:t>81</a:t>
                      </a:r>
                    </a:p>
                  </a:txBody>
                  <a:tcPr/>
                </a:tc>
                <a:tc>
                  <a:txBody>
                    <a:bodyPr/>
                    <a:lstStyle/>
                    <a:p>
                      <a:r>
                        <a:rPr lang="en-US" sz="3000" dirty="0" smtClean="0">
                          <a:solidFill>
                            <a:srgbClr val="00FF00"/>
                          </a:solidFill>
                        </a:rPr>
                        <a:t>+</a:t>
                      </a:r>
                      <a:r>
                        <a:rPr lang="en-US" sz="3000" baseline="0" dirty="0" smtClean="0">
                          <a:solidFill>
                            <a:srgbClr val="00FF00"/>
                          </a:solidFill>
                        </a:rPr>
                        <a:t> 1</a:t>
                      </a:r>
                      <a:endParaRPr lang="en-US" sz="3000" dirty="0" smtClean="0">
                        <a:solidFill>
                          <a:srgbClr val="00FF00"/>
                        </a:solidFill>
                      </a:endParaRPr>
                    </a:p>
                  </a:txBody>
                  <a:tcPr/>
                </a:tc>
                <a:extLst>
                  <a:ext uri="{0D108BD9-81ED-4DB2-BD59-A6C34878D82A}">
                    <a16:rowId xmlns:a16="http://schemas.microsoft.com/office/drawing/2014/main" val="10000"/>
                  </a:ext>
                </a:extLst>
              </a:tr>
              <a:tr h="1117877">
                <a:tc>
                  <a:txBody>
                    <a:bodyPr/>
                    <a:lstStyle/>
                    <a:p>
                      <a:r>
                        <a:rPr lang="en-US" sz="3000" dirty="0" smtClean="0"/>
                        <a:t>American Telephone</a:t>
                      </a:r>
                      <a:r>
                        <a:rPr lang="en-US" sz="3000" baseline="0" dirty="0" smtClean="0"/>
                        <a:t> &amp; Telegraph</a:t>
                      </a:r>
                      <a:endParaRPr lang="en-US" sz="3000" dirty="0"/>
                    </a:p>
                  </a:txBody>
                  <a:tcPr/>
                </a:tc>
                <a:tc>
                  <a:txBody>
                    <a:bodyPr/>
                    <a:lstStyle/>
                    <a:p>
                      <a:r>
                        <a:rPr lang="en-US" sz="3000" dirty="0" smtClean="0"/>
                        <a:t>120</a:t>
                      </a:r>
                    </a:p>
                    <a:p>
                      <a:endParaRPr lang="en-US" sz="3000" dirty="0"/>
                    </a:p>
                  </a:txBody>
                  <a:tcPr/>
                </a:tc>
                <a:tc>
                  <a:txBody>
                    <a:bodyPr/>
                    <a:lstStyle/>
                    <a:p>
                      <a:r>
                        <a:rPr lang="en-US" sz="3000" dirty="0" smtClean="0">
                          <a:solidFill>
                            <a:srgbClr val="00FF00"/>
                          </a:solidFill>
                        </a:rPr>
                        <a:t>+</a:t>
                      </a:r>
                      <a:r>
                        <a:rPr lang="en-US" sz="3000" baseline="0" dirty="0" smtClean="0">
                          <a:solidFill>
                            <a:srgbClr val="00FF00"/>
                          </a:solidFill>
                        </a:rPr>
                        <a:t> 5</a:t>
                      </a:r>
                      <a:endParaRPr lang="en-US" sz="3000" dirty="0">
                        <a:solidFill>
                          <a:srgbClr val="00FF00"/>
                        </a:solidFill>
                      </a:endParaRPr>
                    </a:p>
                  </a:txBody>
                  <a:tcPr/>
                </a:tc>
                <a:extLst>
                  <a:ext uri="{0D108BD9-81ED-4DB2-BD59-A6C34878D82A}">
                    <a16:rowId xmlns:a16="http://schemas.microsoft.com/office/drawing/2014/main" val="10001"/>
                  </a:ext>
                </a:extLst>
              </a:tr>
              <a:tr h="771599">
                <a:tc>
                  <a:txBody>
                    <a:bodyPr/>
                    <a:lstStyle/>
                    <a:p>
                      <a:r>
                        <a:rPr lang="en-US" sz="3000" dirty="0" smtClean="0"/>
                        <a:t>General Electric</a:t>
                      </a:r>
                    </a:p>
                  </a:txBody>
                  <a:tcPr/>
                </a:tc>
                <a:tc>
                  <a:txBody>
                    <a:bodyPr/>
                    <a:lstStyle/>
                    <a:p>
                      <a:r>
                        <a:rPr lang="en-US" sz="3000" dirty="0" smtClean="0"/>
                        <a:t>190</a:t>
                      </a:r>
                      <a:endParaRPr lang="en-US" sz="3000" dirty="0"/>
                    </a:p>
                  </a:txBody>
                  <a:tcPr/>
                </a:tc>
                <a:tc>
                  <a:txBody>
                    <a:bodyPr/>
                    <a:lstStyle/>
                    <a:p>
                      <a:r>
                        <a:rPr lang="en-US" sz="3000" dirty="0" smtClean="0">
                          <a:solidFill>
                            <a:srgbClr val="FF0000"/>
                          </a:solidFill>
                        </a:rPr>
                        <a:t>-</a:t>
                      </a:r>
                      <a:r>
                        <a:rPr lang="en-US" sz="3000" baseline="0" dirty="0" smtClean="0">
                          <a:solidFill>
                            <a:srgbClr val="FF0000"/>
                          </a:solidFill>
                        </a:rPr>
                        <a:t> 6</a:t>
                      </a:r>
                      <a:endParaRPr lang="en-US" sz="3000" dirty="0">
                        <a:solidFill>
                          <a:srgbClr val="FF0000"/>
                        </a:solidFill>
                      </a:endParaRPr>
                    </a:p>
                  </a:txBody>
                  <a:tcPr/>
                </a:tc>
                <a:extLst>
                  <a:ext uri="{0D108BD9-81ED-4DB2-BD59-A6C34878D82A}">
                    <a16:rowId xmlns:a16="http://schemas.microsoft.com/office/drawing/2014/main" val="10002"/>
                  </a:ext>
                </a:extLst>
              </a:tr>
              <a:tr h="771599">
                <a:tc>
                  <a:txBody>
                    <a:bodyPr/>
                    <a:lstStyle/>
                    <a:p>
                      <a:r>
                        <a:rPr lang="en-US" sz="3000" dirty="0" smtClean="0"/>
                        <a:t>General Motors</a:t>
                      </a:r>
                    </a:p>
                  </a:txBody>
                  <a:tcPr/>
                </a:tc>
                <a:tc>
                  <a:txBody>
                    <a:bodyPr/>
                    <a:lstStyle/>
                    <a:p>
                      <a:r>
                        <a:rPr lang="en-US" sz="3000" dirty="0" smtClean="0"/>
                        <a:t>18</a:t>
                      </a:r>
                      <a:endParaRPr lang="en-US" sz="3000" dirty="0"/>
                    </a:p>
                  </a:txBody>
                  <a:tcPr/>
                </a:tc>
                <a:tc>
                  <a:txBody>
                    <a:bodyPr/>
                    <a:lstStyle/>
                    <a:p>
                      <a:r>
                        <a:rPr lang="en-US" sz="3000" dirty="0" smtClean="0">
                          <a:solidFill>
                            <a:srgbClr val="FF0000"/>
                          </a:solidFill>
                        </a:rPr>
                        <a:t>-</a:t>
                      </a:r>
                      <a:r>
                        <a:rPr lang="en-US" sz="3000" baseline="0" dirty="0" smtClean="0">
                          <a:solidFill>
                            <a:srgbClr val="FF0000"/>
                          </a:solidFill>
                        </a:rPr>
                        <a:t> 4</a:t>
                      </a:r>
                      <a:endParaRPr lang="en-US" sz="3000" dirty="0">
                        <a:solidFill>
                          <a:srgbClr val="FF0000"/>
                        </a:solidFill>
                      </a:endParaRPr>
                    </a:p>
                  </a:txBody>
                  <a:tcPr/>
                </a:tc>
                <a:extLst>
                  <a:ext uri="{0D108BD9-81ED-4DB2-BD59-A6C34878D82A}">
                    <a16:rowId xmlns:a16="http://schemas.microsoft.com/office/drawing/2014/main" val="10003"/>
                  </a:ext>
                </a:extLst>
              </a:tr>
              <a:tr h="771599">
                <a:tc>
                  <a:txBody>
                    <a:bodyPr/>
                    <a:lstStyle/>
                    <a:p>
                      <a:r>
                        <a:rPr lang="en-US" sz="3000" dirty="0" smtClean="0"/>
                        <a:t>United States Steel</a:t>
                      </a:r>
                      <a:endParaRPr lang="en-US" sz="3000" dirty="0"/>
                    </a:p>
                  </a:txBody>
                  <a:tcPr/>
                </a:tc>
                <a:tc>
                  <a:txBody>
                    <a:bodyPr/>
                    <a:lstStyle/>
                    <a:p>
                      <a:r>
                        <a:rPr lang="en-US" sz="3000" dirty="0" smtClean="0"/>
                        <a:t>80</a:t>
                      </a:r>
                      <a:endParaRPr lang="en-US" sz="3000" dirty="0"/>
                    </a:p>
                  </a:txBody>
                  <a:tcPr/>
                </a:tc>
                <a:tc>
                  <a:txBody>
                    <a:bodyPr/>
                    <a:lstStyle/>
                    <a:p>
                      <a:r>
                        <a:rPr lang="en-US" sz="3000" dirty="0" smtClean="0">
                          <a:solidFill>
                            <a:srgbClr val="FF0000"/>
                          </a:solidFill>
                        </a:rPr>
                        <a:t>- 12</a:t>
                      </a:r>
                      <a:endParaRPr lang="en-US" sz="3000" dirty="0">
                        <a:solidFill>
                          <a:srgbClr val="FF0000"/>
                        </a:solidFill>
                      </a:endParaRPr>
                    </a:p>
                  </a:txBody>
                  <a:tcPr/>
                </a:tc>
                <a:extLst>
                  <a:ext uri="{0D108BD9-81ED-4DB2-BD59-A6C34878D82A}">
                    <a16:rowId xmlns:a16="http://schemas.microsoft.com/office/drawing/2014/main" val="10004"/>
                  </a:ext>
                </a:extLst>
              </a:tr>
              <a:tr h="1117877">
                <a:tc>
                  <a:txBody>
                    <a:bodyPr/>
                    <a:lstStyle/>
                    <a:p>
                      <a:r>
                        <a:rPr lang="en-US" sz="3000" dirty="0" smtClean="0"/>
                        <a:t>Radio</a:t>
                      </a:r>
                      <a:r>
                        <a:rPr lang="en-US" sz="3000" baseline="0" dirty="0" smtClean="0"/>
                        <a:t> Corporation of America</a:t>
                      </a:r>
                      <a:endParaRPr lang="en-US" sz="3000" dirty="0"/>
                    </a:p>
                  </a:txBody>
                  <a:tcPr/>
                </a:tc>
                <a:tc>
                  <a:txBody>
                    <a:bodyPr/>
                    <a:lstStyle/>
                    <a:p>
                      <a:r>
                        <a:rPr lang="en-US" sz="3000" dirty="0" smtClean="0"/>
                        <a:t>3</a:t>
                      </a:r>
                      <a:endParaRPr lang="en-US" sz="3000" dirty="0"/>
                    </a:p>
                  </a:txBody>
                  <a:tcPr/>
                </a:tc>
                <a:tc>
                  <a:txBody>
                    <a:bodyPr/>
                    <a:lstStyle/>
                    <a:p>
                      <a:r>
                        <a:rPr lang="en-US" sz="3000" dirty="0" smtClean="0">
                          <a:solidFill>
                            <a:srgbClr val="FF0000"/>
                          </a:solidFill>
                        </a:rPr>
                        <a:t>-</a:t>
                      </a:r>
                      <a:r>
                        <a:rPr lang="en-US" sz="3000" baseline="0" dirty="0" smtClean="0">
                          <a:solidFill>
                            <a:srgbClr val="FF0000"/>
                          </a:solidFill>
                        </a:rPr>
                        <a:t> 2</a:t>
                      </a:r>
                      <a:endParaRPr lang="en-US" sz="3000" dirty="0">
                        <a:solidFill>
                          <a:srgbClr val="FF000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2434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Game-Day 6</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39120004"/>
              </p:ext>
            </p:extLst>
          </p:nvPr>
        </p:nvGraphicFramePr>
        <p:xfrm>
          <a:off x="914400" y="1371600"/>
          <a:ext cx="7620000" cy="532215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771599">
                <a:tc>
                  <a:txBody>
                    <a:bodyPr/>
                    <a:lstStyle/>
                    <a:p>
                      <a:r>
                        <a:rPr lang="en-US" sz="3000" dirty="0" smtClean="0"/>
                        <a:t>American Can</a:t>
                      </a:r>
                    </a:p>
                  </a:txBody>
                  <a:tcPr/>
                </a:tc>
                <a:tc>
                  <a:txBody>
                    <a:bodyPr/>
                    <a:lstStyle/>
                    <a:p>
                      <a:r>
                        <a:rPr lang="en-US" sz="3000" dirty="0" smtClean="0"/>
                        <a:t>20</a:t>
                      </a:r>
                    </a:p>
                  </a:txBody>
                  <a:tcPr/>
                </a:tc>
                <a:tc>
                  <a:txBody>
                    <a:bodyPr/>
                    <a:lstStyle/>
                    <a:p>
                      <a:r>
                        <a:rPr lang="en-US" sz="3000" dirty="0" smtClean="0">
                          <a:solidFill>
                            <a:srgbClr val="FF0000"/>
                          </a:solidFill>
                        </a:rPr>
                        <a:t>-</a:t>
                      </a:r>
                      <a:r>
                        <a:rPr lang="en-US" sz="3000" baseline="0" dirty="0" smtClean="0">
                          <a:solidFill>
                            <a:srgbClr val="FF0000"/>
                          </a:solidFill>
                        </a:rPr>
                        <a:t> 61</a:t>
                      </a:r>
                      <a:endParaRPr lang="en-US" sz="3000" dirty="0" smtClean="0">
                        <a:solidFill>
                          <a:srgbClr val="FF0000"/>
                        </a:solidFill>
                      </a:endParaRPr>
                    </a:p>
                  </a:txBody>
                  <a:tcPr/>
                </a:tc>
                <a:extLst>
                  <a:ext uri="{0D108BD9-81ED-4DB2-BD59-A6C34878D82A}">
                    <a16:rowId xmlns:a16="http://schemas.microsoft.com/office/drawing/2014/main" val="10000"/>
                  </a:ext>
                </a:extLst>
              </a:tr>
              <a:tr h="1117877">
                <a:tc>
                  <a:txBody>
                    <a:bodyPr/>
                    <a:lstStyle/>
                    <a:p>
                      <a:r>
                        <a:rPr lang="en-US" sz="3000" dirty="0" smtClean="0"/>
                        <a:t>American Telephone</a:t>
                      </a:r>
                      <a:r>
                        <a:rPr lang="en-US" sz="3000" baseline="0" dirty="0" smtClean="0"/>
                        <a:t> &amp; Telegraph</a:t>
                      </a:r>
                      <a:endParaRPr lang="en-US" sz="3000" dirty="0"/>
                    </a:p>
                  </a:txBody>
                  <a:tcPr/>
                </a:tc>
                <a:tc>
                  <a:txBody>
                    <a:bodyPr/>
                    <a:lstStyle/>
                    <a:p>
                      <a:r>
                        <a:rPr lang="en-US" sz="3000" dirty="0" smtClean="0"/>
                        <a:t>90</a:t>
                      </a:r>
                    </a:p>
                    <a:p>
                      <a:endParaRPr lang="en-US" sz="3000" dirty="0"/>
                    </a:p>
                  </a:txBody>
                  <a:tcPr/>
                </a:tc>
                <a:tc>
                  <a:txBody>
                    <a:bodyPr/>
                    <a:lstStyle/>
                    <a:p>
                      <a:r>
                        <a:rPr lang="en-US" sz="3000" dirty="0" smtClean="0">
                          <a:solidFill>
                            <a:srgbClr val="FF0000"/>
                          </a:solidFill>
                        </a:rPr>
                        <a:t>- 30</a:t>
                      </a:r>
                      <a:endParaRPr lang="en-US" sz="3000" dirty="0">
                        <a:solidFill>
                          <a:srgbClr val="FF0000"/>
                        </a:solidFill>
                      </a:endParaRPr>
                    </a:p>
                  </a:txBody>
                  <a:tcPr/>
                </a:tc>
                <a:extLst>
                  <a:ext uri="{0D108BD9-81ED-4DB2-BD59-A6C34878D82A}">
                    <a16:rowId xmlns:a16="http://schemas.microsoft.com/office/drawing/2014/main" val="10001"/>
                  </a:ext>
                </a:extLst>
              </a:tr>
              <a:tr h="771599">
                <a:tc>
                  <a:txBody>
                    <a:bodyPr/>
                    <a:lstStyle/>
                    <a:p>
                      <a:r>
                        <a:rPr lang="en-US" sz="3000" dirty="0" smtClean="0"/>
                        <a:t>General Electric</a:t>
                      </a:r>
                    </a:p>
                  </a:txBody>
                  <a:tcPr/>
                </a:tc>
                <a:tc>
                  <a:txBody>
                    <a:bodyPr/>
                    <a:lstStyle/>
                    <a:p>
                      <a:r>
                        <a:rPr lang="en-US" sz="3000" dirty="0" smtClean="0"/>
                        <a:t>192</a:t>
                      </a:r>
                      <a:endParaRPr lang="en-US" sz="3000" dirty="0"/>
                    </a:p>
                  </a:txBody>
                  <a:tcPr/>
                </a:tc>
                <a:tc>
                  <a:txBody>
                    <a:bodyPr/>
                    <a:lstStyle/>
                    <a:p>
                      <a:r>
                        <a:rPr lang="en-US" sz="3000" dirty="0" smtClean="0">
                          <a:solidFill>
                            <a:srgbClr val="00FF00"/>
                          </a:solidFill>
                        </a:rPr>
                        <a:t>+</a:t>
                      </a:r>
                      <a:r>
                        <a:rPr lang="en-US" sz="3000" baseline="0" dirty="0" smtClean="0">
                          <a:solidFill>
                            <a:srgbClr val="00FF00"/>
                          </a:solidFill>
                        </a:rPr>
                        <a:t> 2</a:t>
                      </a:r>
                      <a:endParaRPr lang="en-US" sz="3000" dirty="0">
                        <a:solidFill>
                          <a:srgbClr val="00FF00"/>
                        </a:solidFill>
                      </a:endParaRPr>
                    </a:p>
                  </a:txBody>
                  <a:tcPr/>
                </a:tc>
                <a:extLst>
                  <a:ext uri="{0D108BD9-81ED-4DB2-BD59-A6C34878D82A}">
                    <a16:rowId xmlns:a16="http://schemas.microsoft.com/office/drawing/2014/main" val="10002"/>
                  </a:ext>
                </a:extLst>
              </a:tr>
              <a:tr h="771599">
                <a:tc>
                  <a:txBody>
                    <a:bodyPr/>
                    <a:lstStyle/>
                    <a:p>
                      <a:r>
                        <a:rPr lang="en-US" sz="3000" dirty="0" smtClean="0"/>
                        <a:t>General Motors</a:t>
                      </a:r>
                    </a:p>
                  </a:txBody>
                  <a:tcPr/>
                </a:tc>
                <a:tc>
                  <a:txBody>
                    <a:bodyPr/>
                    <a:lstStyle/>
                    <a:p>
                      <a:r>
                        <a:rPr lang="en-US" sz="3000" dirty="0" smtClean="0"/>
                        <a:t>26</a:t>
                      </a:r>
                      <a:endParaRPr lang="en-US" sz="3000" dirty="0"/>
                    </a:p>
                  </a:txBody>
                  <a:tcPr/>
                </a:tc>
                <a:tc>
                  <a:txBody>
                    <a:bodyPr/>
                    <a:lstStyle/>
                    <a:p>
                      <a:r>
                        <a:rPr lang="en-US" sz="3000" dirty="0" smtClean="0">
                          <a:solidFill>
                            <a:srgbClr val="00FF00"/>
                          </a:solidFill>
                        </a:rPr>
                        <a:t>+</a:t>
                      </a:r>
                      <a:r>
                        <a:rPr lang="en-US" sz="3000" baseline="0" dirty="0" smtClean="0">
                          <a:solidFill>
                            <a:srgbClr val="00FF00"/>
                          </a:solidFill>
                        </a:rPr>
                        <a:t> 8</a:t>
                      </a:r>
                      <a:endParaRPr lang="en-US" sz="3000" dirty="0">
                        <a:solidFill>
                          <a:srgbClr val="00FF00"/>
                        </a:solidFill>
                      </a:endParaRPr>
                    </a:p>
                  </a:txBody>
                  <a:tcPr/>
                </a:tc>
                <a:extLst>
                  <a:ext uri="{0D108BD9-81ED-4DB2-BD59-A6C34878D82A}">
                    <a16:rowId xmlns:a16="http://schemas.microsoft.com/office/drawing/2014/main" val="10003"/>
                  </a:ext>
                </a:extLst>
              </a:tr>
              <a:tr h="771599">
                <a:tc>
                  <a:txBody>
                    <a:bodyPr/>
                    <a:lstStyle/>
                    <a:p>
                      <a:r>
                        <a:rPr lang="en-US" sz="3000" dirty="0" smtClean="0"/>
                        <a:t>United States Steel</a:t>
                      </a:r>
                      <a:endParaRPr lang="en-US" sz="3000" dirty="0"/>
                    </a:p>
                  </a:txBody>
                  <a:tcPr/>
                </a:tc>
                <a:tc>
                  <a:txBody>
                    <a:bodyPr/>
                    <a:lstStyle/>
                    <a:p>
                      <a:r>
                        <a:rPr lang="en-US" sz="3000" dirty="0" smtClean="0"/>
                        <a:t>68</a:t>
                      </a:r>
                      <a:endParaRPr lang="en-US" sz="3000" dirty="0"/>
                    </a:p>
                  </a:txBody>
                  <a:tcPr/>
                </a:tc>
                <a:tc>
                  <a:txBody>
                    <a:bodyPr/>
                    <a:lstStyle/>
                    <a:p>
                      <a:r>
                        <a:rPr lang="en-US" sz="3000" dirty="0" smtClean="0">
                          <a:solidFill>
                            <a:srgbClr val="FF0000"/>
                          </a:solidFill>
                        </a:rPr>
                        <a:t>- 12</a:t>
                      </a:r>
                      <a:endParaRPr lang="en-US" sz="3000" dirty="0">
                        <a:solidFill>
                          <a:srgbClr val="FF0000"/>
                        </a:solidFill>
                      </a:endParaRPr>
                    </a:p>
                  </a:txBody>
                  <a:tcPr/>
                </a:tc>
                <a:extLst>
                  <a:ext uri="{0D108BD9-81ED-4DB2-BD59-A6C34878D82A}">
                    <a16:rowId xmlns:a16="http://schemas.microsoft.com/office/drawing/2014/main" val="10004"/>
                  </a:ext>
                </a:extLst>
              </a:tr>
              <a:tr h="1117877">
                <a:tc>
                  <a:txBody>
                    <a:bodyPr/>
                    <a:lstStyle/>
                    <a:p>
                      <a:r>
                        <a:rPr lang="en-US" sz="3000" dirty="0" smtClean="0"/>
                        <a:t>Radio</a:t>
                      </a:r>
                      <a:r>
                        <a:rPr lang="en-US" sz="3000" baseline="0" dirty="0" smtClean="0"/>
                        <a:t> Corporation of America</a:t>
                      </a:r>
                      <a:endParaRPr lang="en-US" sz="3000" dirty="0"/>
                    </a:p>
                  </a:txBody>
                  <a:tcPr/>
                </a:tc>
                <a:tc>
                  <a:txBody>
                    <a:bodyPr/>
                    <a:lstStyle/>
                    <a:p>
                      <a:r>
                        <a:rPr lang="en-US" sz="3000" dirty="0" smtClean="0"/>
                        <a:t>2</a:t>
                      </a:r>
                      <a:endParaRPr lang="en-US" sz="3000" dirty="0"/>
                    </a:p>
                  </a:txBody>
                  <a:tcPr/>
                </a:tc>
                <a:tc>
                  <a:txBody>
                    <a:bodyPr/>
                    <a:lstStyle/>
                    <a:p>
                      <a:r>
                        <a:rPr lang="en-US" sz="3000" dirty="0" smtClean="0">
                          <a:solidFill>
                            <a:srgbClr val="FF0000"/>
                          </a:solidFill>
                        </a:rPr>
                        <a:t>-</a:t>
                      </a:r>
                      <a:r>
                        <a:rPr lang="en-US" sz="3000" baseline="0" dirty="0" smtClean="0">
                          <a:solidFill>
                            <a:srgbClr val="FF0000"/>
                          </a:solidFill>
                        </a:rPr>
                        <a:t> 1</a:t>
                      </a:r>
                      <a:endParaRPr lang="en-US" sz="3000" dirty="0">
                        <a:solidFill>
                          <a:srgbClr val="FF000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5443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a:t>
            </a:r>
            <a:endParaRPr lang="en-US" dirty="0"/>
          </a:p>
        </p:txBody>
      </p:sp>
      <p:sp>
        <p:nvSpPr>
          <p:cNvPr id="3" name="Content Placeholder 2"/>
          <p:cNvSpPr>
            <a:spLocks noGrp="1"/>
          </p:cNvSpPr>
          <p:nvPr>
            <p:ph idx="1"/>
          </p:nvPr>
        </p:nvSpPr>
        <p:spPr/>
        <p:txBody>
          <a:bodyPr>
            <a:normAutofit lnSpcReduction="10000"/>
          </a:bodyPr>
          <a:lstStyle/>
          <a:p>
            <a:r>
              <a:rPr lang="en-US" dirty="0" smtClean="0"/>
              <a:t>What was this experience like?</a:t>
            </a:r>
          </a:p>
          <a:p>
            <a:r>
              <a:rPr lang="en-US" dirty="0" smtClean="0"/>
              <a:t>Did you lose or earn money?</a:t>
            </a:r>
          </a:p>
          <a:p>
            <a:pPr lvl="1"/>
            <a:r>
              <a:rPr lang="en-US" dirty="0" smtClean="0"/>
              <a:t>GE and GM prices increased from Day 1 to Day 6</a:t>
            </a:r>
          </a:p>
          <a:p>
            <a:pPr lvl="1"/>
            <a:r>
              <a:rPr lang="en-US" dirty="0" smtClean="0"/>
              <a:t>American Can, AT&amp;T, US Steel decreased</a:t>
            </a:r>
          </a:p>
          <a:p>
            <a:pPr lvl="1"/>
            <a:r>
              <a:rPr lang="en-US" dirty="0" smtClean="0"/>
              <a:t>RCA stayed the same</a:t>
            </a:r>
          </a:p>
          <a:p>
            <a:r>
              <a:rPr lang="en-US" dirty="0" smtClean="0"/>
              <a:t>Why do you think people get involved with the stock market?</a:t>
            </a:r>
          </a:p>
          <a:p>
            <a:r>
              <a:rPr lang="en-US" dirty="0" smtClean="0"/>
              <a:t>What are some limits to you buying stock right now?</a:t>
            </a:r>
          </a:p>
          <a:p>
            <a:endParaRPr lang="en-US" dirty="0" smtClean="0"/>
          </a:p>
          <a:p>
            <a:endParaRPr lang="en-US" dirty="0"/>
          </a:p>
        </p:txBody>
      </p:sp>
    </p:spTree>
    <p:extLst>
      <p:ext uri="{BB962C8B-B14F-4D97-AF65-F5344CB8AC3E}">
        <p14:creationId xmlns:p14="http://schemas.microsoft.com/office/powerpoint/2010/main" val="3130512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4191000"/>
            <a:ext cx="2857500" cy="204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1000"/>
            <a:ext cx="6096000" cy="5029200"/>
          </a:xfrm>
          <a:prstGeom prst="rect">
            <a:avLst/>
          </a:prstGeom>
        </p:spPr>
      </p:pic>
    </p:spTree>
    <p:extLst>
      <p:ext uri="{BB962C8B-B14F-4D97-AF65-F5344CB8AC3E}">
        <p14:creationId xmlns:p14="http://schemas.microsoft.com/office/powerpoint/2010/main" val="896625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03174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Stock Market</a:t>
            </a:r>
            <a:endParaRPr lang="en-US" dirty="0"/>
          </a:p>
        </p:txBody>
      </p:sp>
      <p:sp>
        <p:nvSpPr>
          <p:cNvPr id="2" name="Content Placeholder 1"/>
          <p:cNvSpPr>
            <a:spLocks noGrp="1"/>
          </p:cNvSpPr>
          <p:nvPr>
            <p:ph idx="1"/>
          </p:nvPr>
        </p:nvSpPr>
        <p:spPr>
          <a:xfrm>
            <a:off x="304800" y="1665287"/>
            <a:ext cx="4419600" cy="4525963"/>
          </a:xfrm>
        </p:spPr>
        <p:txBody>
          <a:bodyPr/>
          <a:lstStyle/>
          <a:p>
            <a:r>
              <a:rPr lang="en-US" dirty="0" smtClean="0"/>
              <a:t>Trading institution where people buy shares of stock in companies and make or lose money based upon that company’s performance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791" y="1600200"/>
            <a:ext cx="4762500" cy="4438650"/>
          </a:xfrm>
          <a:prstGeom prst="rect">
            <a:avLst/>
          </a:prstGeom>
        </p:spPr>
      </p:pic>
    </p:spTree>
    <p:extLst>
      <p:ext uri="{BB962C8B-B14F-4D97-AF65-F5344CB8AC3E}">
        <p14:creationId xmlns:p14="http://schemas.microsoft.com/office/powerpoint/2010/main" val="996565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1783" cy="6823364"/>
          </a:xfrm>
          <a:prstGeom prst="rect">
            <a:avLst/>
          </a:prstGeom>
        </p:spPr>
      </p:pic>
      <p:sp>
        <p:nvSpPr>
          <p:cNvPr id="5" name="Flowchart: Process 4"/>
          <p:cNvSpPr/>
          <p:nvPr/>
        </p:nvSpPr>
        <p:spPr>
          <a:xfrm>
            <a:off x="3733800" y="2667000"/>
            <a:ext cx="2057400" cy="2438400"/>
          </a:xfrm>
          <a:prstGeom prst="flowChartProcess">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37709" y="4225636"/>
            <a:ext cx="990600" cy="533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3099954" y="4546022"/>
            <a:ext cx="737756" cy="230332"/>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6964" y="4809898"/>
            <a:ext cx="1752600" cy="1200329"/>
          </a:xfrm>
          <a:prstGeom prst="rect">
            <a:avLst/>
          </a:prstGeom>
          <a:solidFill>
            <a:schemeClr val="tx1"/>
          </a:solidFill>
        </p:spPr>
        <p:txBody>
          <a:bodyPr wrap="square" rtlCol="0">
            <a:spAutoFit/>
          </a:bodyPr>
          <a:lstStyle/>
          <a:p>
            <a:r>
              <a:rPr lang="en-US" dirty="0" smtClean="0">
                <a:solidFill>
                  <a:schemeClr val="bg1"/>
                </a:solidFill>
              </a:rPr>
              <a:t>Means that one share of Apple stock costs $108.98</a:t>
            </a:r>
            <a:endParaRPr lang="en-US" dirty="0">
              <a:solidFill>
                <a:schemeClr val="bg1"/>
              </a:solidFill>
            </a:endParaRPr>
          </a:p>
        </p:txBody>
      </p:sp>
      <p:sp>
        <p:nvSpPr>
          <p:cNvPr id="12" name="Oval 11"/>
          <p:cNvSpPr/>
          <p:nvPr/>
        </p:nvSpPr>
        <p:spPr>
          <a:xfrm>
            <a:off x="4946073" y="4417274"/>
            <a:ext cx="685800" cy="487827"/>
          </a:xfrm>
          <a:prstGeom prst="ellipse">
            <a:avLst/>
          </a:prstGeom>
          <a:noFill/>
          <a:ln w="50800">
            <a:solidFill>
              <a:srgbClr val="C01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5631873" y="4492336"/>
            <a:ext cx="768927" cy="53686"/>
          </a:xfrm>
          <a:prstGeom prst="straightConnector1">
            <a:avLst/>
          </a:prstGeom>
          <a:ln w="41275">
            <a:solidFill>
              <a:srgbClr val="C01085"/>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4225636"/>
            <a:ext cx="1905000" cy="1200329"/>
          </a:xfrm>
          <a:prstGeom prst="rect">
            <a:avLst/>
          </a:prstGeom>
          <a:solidFill>
            <a:schemeClr val="tx1"/>
          </a:solidFill>
        </p:spPr>
        <p:txBody>
          <a:bodyPr wrap="square" rtlCol="0">
            <a:spAutoFit/>
          </a:bodyPr>
          <a:lstStyle/>
          <a:p>
            <a:r>
              <a:rPr lang="en-US" dirty="0" smtClean="0">
                <a:solidFill>
                  <a:schemeClr val="bg1"/>
                </a:solidFill>
              </a:rPr>
              <a:t>Means that the price of the share went up $2.49 from yesterday</a:t>
            </a:r>
            <a:endParaRPr lang="en-US" dirty="0">
              <a:solidFill>
                <a:schemeClr val="bg1"/>
              </a:solidFill>
            </a:endParaRPr>
          </a:p>
        </p:txBody>
      </p:sp>
    </p:spTree>
    <p:extLst>
      <p:ext uri="{BB962C8B-B14F-4D97-AF65-F5344CB8AC3E}">
        <p14:creationId xmlns:p14="http://schemas.microsoft.com/office/powerpoint/2010/main" val="28127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8" y="-13856"/>
            <a:ext cx="9379527" cy="7034645"/>
          </a:xfrm>
        </p:spPr>
      </p:pic>
      <p:sp>
        <p:nvSpPr>
          <p:cNvPr id="6" name="TextBox 5"/>
          <p:cNvSpPr txBox="1"/>
          <p:nvPr/>
        </p:nvSpPr>
        <p:spPr>
          <a:xfrm>
            <a:off x="4495800" y="1219200"/>
            <a:ext cx="1981200" cy="1938992"/>
          </a:xfrm>
          <a:prstGeom prst="rect">
            <a:avLst/>
          </a:prstGeom>
          <a:noFill/>
        </p:spPr>
        <p:txBody>
          <a:bodyPr wrap="square" rtlCol="0">
            <a:spAutoFit/>
          </a:bodyPr>
          <a:lstStyle/>
          <a:p>
            <a:r>
              <a:rPr lang="en-US" sz="4000" dirty="0" smtClean="0">
                <a:solidFill>
                  <a:schemeClr val="tx2">
                    <a:lumMod val="75000"/>
                  </a:schemeClr>
                </a:solidFill>
              </a:rPr>
              <a:t>Closing Bell video</a:t>
            </a:r>
            <a:endParaRPr lang="en-US" sz="4000" dirty="0">
              <a:solidFill>
                <a:schemeClr val="tx2">
                  <a:lumMod val="75000"/>
                </a:schemeClr>
              </a:solidFill>
            </a:endParaRPr>
          </a:p>
        </p:txBody>
      </p:sp>
    </p:spTree>
    <p:extLst>
      <p:ext uri="{BB962C8B-B14F-4D97-AF65-F5344CB8AC3E}">
        <p14:creationId xmlns:p14="http://schemas.microsoft.com/office/powerpoint/2010/main" val="750586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81000"/>
            <a:ext cx="6061364" cy="339436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048000"/>
            <a:ext cx="4876800" cy="3657600"/>
          </a:xfrm>
          <a:prstGeom prst="rect">
            <a:avLst/>
          </a:prstGeom>
        </p:spPr>
      </p:pic>
    </p:spTree>
    <p:extLst>
      <p:ext uri="{BB962C8B-B14F-4D97-AF65-F5344CB8AC3E}">
        <p14:creationId xmlns:p14="http://schemas.microsoft.com/office/powerpoint/2010/main" val="247932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31965" b="29855"/>
          <a:stretch/>
        </p:blipFill>
        <p:spPr>
          <a:xfrm>
            <a:off x="3307486" y="2362200"/>
            <a:ext cx="2881453" cy="1100137"/>
          </a:xfrm>
        </p:spPr>
      </p:pic>
      <p:pic>
        <p:nvPicPr>
          <p:cNvPr id="2050" name="Picture 2" descr="http://fotos.starmedia.com/imagenes/2013/09/Sony-Universal-and-Warner-suing-Sirius-XM-Radio-for-playing-classics-without-paying-for-righ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20193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N.607995686800524741&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36" y="2362200"/>
            <a:ext cx="28575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usinesspundit.com/wp-content/uploads/2008/07/starbuck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223" y="4724400"/>
            <a:ext cx="1999332" cy="20327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apsmagic.com/wp-content/uploads/2013/05/WaltDisneyCompany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4491" y="5105400"/>
            <a:ext cx="3834768" cy="15158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blog.russelldelatorre.com/wp-content/uploads/2010/10/apple_ipad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6002" y="150668"/>
            <a:ext cx="1698439" cy="19866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1.bp.blogspot.com/_AcBUSVxs82w/TLBnbLOODyI/AAAAAAAAiLU/YPnN2jy6k18/s1600/General_Electric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1875" y="9525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aikcu.org/wp-content/uploads/2012/03/ATT-Logo.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669" t="16999" r="7224" b="16926"/>
          <a:stretch/>
        </p:blipFill>
        <p:spPr bwMode="auto">
          <a:xfrm>
            <a:off x="6183113" y="5410200"/>
            <a:ext cx="2879161" cy="130685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freevector.com/site_media/preview_images/FreeVector-Coca-Cola-Disc-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469" t="8794" r="20325" b="6782"/>
          <a:stretch/>
        </p:blipFill>
        <p:spPr bwMode="auto">
          <a:xfrm>
            <a:off x="6643828" y="152400"/>
            <a:ext cx="2271572" cy="225209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www.expectad.com/blogos/images/007_ford.jpg"/>
          <p:cNvPicPr>
            <a:picLocks noChangeAspect="1" noChangeArrowheads="1"/>
          </p:cNvPicPr>
          <p:nvPr/>
        </p:nvPicPr>
        <p:blipFill rotWithShape="1">
          <a:blip r:embed="rId11">
            <a:extLst>
              <a:ext uri="{28A0092B-C50C-407E-A947-70E740481C1C}">
                <a14:useLocalDpi xmlns:a14="http://schemas.microsoft.com/office/drawing/2010/main" val="0"/>
              </a:ext>
            </a:extLst>
          </a:blip>
          <a:srcRect t="28717" b="28616"/>
          <a:stretch/>
        </p:blipFill>
        <p:spPr bwMode="auto">
          <a:xfrm>
            <a:off x="3068057" y="3560618"/>
            <a:ext cx="3571875"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0" descr="data:image/jpeg;base64,/9j/4AAQSkZJRgABAQEAYABgAAD/2wBDAAoHBwkHBgoJCAkLCwoMDxkQDw4ODx4WFxIZJCAmJSMgIyIoLTkwKCo2KyIjMkQyNjs9QEBAJjBGS0U+Sjk/QD3/2wBDAQsLCw8NDx0QEB09KSMpPT09PT09PT09PT09PT09PT09PT09PT09PT09PT09PT09PT09PT09PT09PT09PT09PT3/wAARCACvAK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aiiigAooooAKKKKACiiigAooooAKKKKACiiigAooooAKKKKACiiigAooooAKKKKACiiigAooooAKKKKACiiigAooooAKKKKACiiigAooooAKKKKACiiigAooooAKKKKACiiigAooooAKKKKACiiigAooooAKKKKACiiigAooooAKKKKACiikoAWikooAWikooAWikooAWikooAWikooAWikooAWikooAWikooAWikooAWiiigArP1zV4dD0me9ny2wYjjH3pXPCoo7knAFWL6ZrbT7iZMb44mcZ6ZAJrxnxZ43fQLu3afz9T1s2yTwz3O1be0LrnMcSjBYA9WyfegDD8W6xD4b1WPTV0vTLy8jgR7+a4V3JuGyzgEMBgZArD/wCE2P8A0L+h/wDfmT/45XO3FxLd3MtxcSNJNKxd3Y5LMTkk1HQB03/CbH/oX9D/AO/Mn/xyj/hNj/0L+h/9+ZP/AI5XM0UAdN/wmx/6F/Q/+/Mn/wAco/4TY/8AQv6H/wB+ZP8A45XM0UAdN/wmx/6F/Q/+/Mn/AMco/wCE2P8A0L+h/wDfmT/45XM0UAdN/wAJsf8AoX9D/wC/Mn/xyj/hNj/0L+h/9+ZP/jlczRQB03/CbH/oX9D/AO/Mn/xyj/hNj/0L+h/9+ZP/AI5XM0UAdN/wmx/6F/Q/+/Mn/wAco/4TY/8AQv6H/wB+ZP8A45XM0UAdN/wmx/6F/Q/+/Mn/AMco/wCE2P8A0L+h/wDfmT/45XM0UAdN/wAJsf8AoX9D/wC/Mn/xyut8D63Bqf2i9h0u0t9U0mSO8RLNWUz24ysy4LHJCnI98V5ZV3R9XvNC1WDUdPlMVzA25W7H1BHcEcEUAfXNrdwX1pFc2sqSwSqHjkQ5DA9CKmryDwX4wXVVuLjSUm0yWKaF7qzUiS1l8yUIxQH5oydxPBx9a9foAp6v/wAga9/695P/AEE183/E7/kY7T/sG23/AKAK+kNW/wCQNe/9e8n/AKCa+b/id/yMlp/2Dbb/ANFigDnNF0qbXNZtNNtiBLdSiNS3QZ7n6da931Xw14f+Gvgi51G20y2vL6FFVZrpA7PIxAB56DJzgY6V4Ro+qT6LrFpqNrjzrWVZFB6HB6H2PSvc7nxr4W+I3hO40u81BNLubhR8lydvluCCCGPDDI9jj0oA8en8ca5cTeZLcxMv/PL7NF5ePTZtxit2/wBS0jxH4Ftrax0zTrHXX1KON0gQKZgVYBlHULkgEdAay774f6jZSMPt+jSwg485NRiC49cEg/pUN4+l6HpsFvp1xHe6utws8l7EpEcIX7saE43cnJOMcDGaAPXrb4deHvAnhW61XUrOPVb21gMrtOMoWA4VVPAGccnmvHbrxprFzcPIJoYEY5EMNvGkaj0C4/nXrdv8S/D3jTwpdaVrN0NLvLmAxOZAfL3EfeVumM84OP615Jc+D76G6MUN1plzHnCzRX8Oxh68sCPxFAHqHgHT9F+JPhm6XW9JtFv7WQRtc2sQhdgRlW+XAz17Y46V5f408MSeEfEtxpjy+cigPFJjBZD0yPXsfpXpng3XPDnwy8NXCX2rQX2pXL+ZJBYt5uMDAUMOPXJJ71UEH9tajd+LtS1HQH1bap03TZb6Py4sfdMhzyQMkD1646UAN+FHg7SBqrnXXt5tWWESx6dIN3lIf4nB4LYI+X+EEE8njA+J/wAPX8J6j9usELaRct8mOfIb+4fb0P4dqzo/Gd3peum5i0nRUv4pifPjV2+fJydwkwQcnnpzXuQ8ReH/ABD4bFtr95pcLXUW24tjexuFPswPryD16UAeYfCX4d2XiWKbV9YUy2kMvlRQA4EjAAktjnAyOO9P+Jnik+HdfbQvDdpZadDbIvmyQ2yb2ZhnGSOAAR05rV8M+JbP4ZXdxpV1e22oaFcTmS2u7SdJXiJAyHRTnHA59RxnNUfiD4c03xjqh13w3rulSyTIqzwS3KxNkDAYbsdgODjpQByGheMgNUt18RWFjqdkZF8wzW6CRBnqHAB49DkGup8Mf2Tqnxdv9NjsdLvNJuZZZE/0dHGAuRsbHA46DiuPg8LQWFyr+INUsba2Rv3kdvcLcTSD0VUJAJ9WIArpPhvcWbfEaTWwbHTNLRpQsctyieWGUhQATk9uRQB2fxO8NWmk+HIZPDfhyye5ln8t/KsFkYIVbJGAcc45rH+Enhz7cb208SeHYfKgRTC91YBXYknPzEZbtW98UdcXUfDMa+G9ftFuIpxJL5GoJGxjCtn+IZ5xxWL8INcnt1vrrxDr8X2edFEC3eoKzBgTn5WbK9uuKAMz4z2dhoNxY2Gl6Xp9rFcxGSRo7ZQ+Q3GGxkfhXldesfGyS21m5sb/AE2+sbqC3hKSeVdRswJbj5Qcn8BXk9AHonwn+7q/+9Z/+lKV9EV87/Cj7ur/AO9Z/wDpSlfRFAEF7AbmxngUgGWNkBPbIxXkPizwOmrTW0WqJJpurGGO1tbpZPNs7llXCoTgNGxxxn8M17LVLV9Mt9Z0q4sLpcxToVJ7qezD0IOCD6igD5HvrKfTb6ezu42iuIHMciN1DDrUFen+J/DJ8S6hDfXU13Z34gSG9VtLuH3zJlS4ZUIIIANY/wDwrlP+gpcf+Ce7/wDiKAOIort/+Fcp/wBBS4/8E93/APEUf8K5T/oKXH/gnu//AIigDiKK7f8A4Vyn/QUuP/BPd/8AxFH/AArlP+gpcf8Agnu//iKAOIort/8AhXKf9BS4/wDBPd//ABFH/CuU/wCgpcf+Ce7/APiKAOIort/+Fcp/0FLj/wAE93/8RR/wrlP+gpcf+Ce7/wDiKAOIort/+Fcp/wBBS4/8E93/APEUf8K5T/oKXH/gnu//AIigDiKK7f8A4Vyn/QUuP/BPd/8AxFH/AArlP+gpcf8Agnu//iKAOIort/8AhXKf9BS4/wDBPd//ABFH/CuU/wCgpcf+Ce7/APiKAOIrS8P6Fd+JNZg06xUGWU5LNwsajqzHsAK6X/hXK/8AQUuP/BPd/wDxFdP4Q8MR6bHPpkL3lxcatLHbzTiwngWG2GWlG51AG4Db+IoA1/Bvg+G0gdNAjmuoJpIftGqXMnlxSiOUOfJjAJYZXG4kD0Jr1amxRJDEkUSKkaKFVVGAoHQAU+gApKWigBKKWigBKKWigBKKWigBKKWigBKKWigBKKWigBKKWigBKKWigBKKWigAooooAKKKKACiiigAooooAKKKKACiiigAooooAKKKKACiiigAooooAKKKKACiiigAooooAKKKKACiiigAooooAKKKKACiiigAooooAKKKKACiiigAooooAKKKKACiiigAooooAKKKKACiiigAooooAKKKKACiiigAooooAKKKKACiiigAooooA//Z"/>
          <p:cNvSpPr>
            <a:spLocks noChangeAspect="1" noChangeArrowheads="1"/>
          </p:cNvSpPr>
          <p:nvPr/>
        </p:nvSpPr>
        <p:spPr bwMode="auto">
          <a:xfrm>
            <a:off x="4443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2" descr="data:image/jpeg;base64,/9j/4AAQSkZJRgABAQEAYABgAAD/2wBDAAoHBwkHBgoJCAkLCwoMDxkQDw4ODx4WFxIZJCAmJSMgIyIoLTkwKCo2KyIjMkQyNjs9QEBAJjBGS0U+Sjk/QD3/2wBDAQsLCw8NDx0QEB09KSMpPT09PT09PT09PT09PT09PT09PT09PT09PT09PT09PT09PT09PT09PT09PT09PT09PT3/wAARCACvAK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aiiigAooooAKKKKACiiigAooooAKKKKACiiigAooooAKKKKACiiigAooooAKKKKACiiigAooooAKKKKACiiigAooooAKKKKACiiigAooooAKKKKACiiigAooooAKKKKACiiigAooooAKKKKACiiigAooooAKKKKACiiigAooooAKKKKACiikoAWikooAWikooAWikooAWikooAWikooAWikooAWikooAWikooAWikooAWiiigArP1zV4dD0me9ny2wYjjH3pXPCoo7knAFWL6ZrbT7iZMb44mcZ6ZAJrxnxZ43fQLu3afz9T1s2yTwz3O1be0LrnMcSjBYA9WyfegDD8W6xD4b1WPTV0vTLy8jgR7+a4V3JuGyzgEMBgZArD/wCE2P8A0L+h/wDfmT/45XO3FxLd3MtxcSNJNKxd3Y5LMTkk1HQB03/CbH/oX9D/AO/Mn/xyj/hNj/0L+h/9+ZP/AI5XM0UAdN/wmx/6F/Q/+/Mn/wAco/4TY/8AQv6H/wB+ZP8A45XM0UAdN/wmx/6F/Q/+/Mn/AMco/wCE2P8A0L+h/wDfmT/45XM0UAdN/wAJsf8AoX9D/wC/Mn/xyj/hNj/0L+h/9+ZP/jlczRQB03/CbH/oX9D/AO/Mn/xyj/hNj/0L+h/9+ZP/AI5XM0UAdN/wmx/6F/Q/+/Mn/wAco/4TY/8AQv6H/wB+ZP8A45XM0UAdN/wmx/6F/Q/+/Mn/AMco/wCE2P8A0L+h/wDfmT/45XM0UAdN/wAJsf8AoX9D/wC/Mn/xyut8D63Bqf2i9h0u0t9U0mSO8RLNWUz24ysy4LHJCnI98V5ZV3R9XvNC1WDUdPlMVzA25W7H1BHcEcEUAfXNrdwX1pFc2sqSwSqHjkQ5DA9CKmryDwX4wXVVuLjSUm0yWKaF7qzUiS1l8yUIxQH5oydxPBx9a9foAp6v/wAga9/695P/AEE183/E7/kY7T/sG23/AKAK+kNW/wCQNe/9e8n/AKCa+b/id/yMlp/2Dbb/ANFigDnNF0qbXNZtNNtiBLdSiNS3QZ7n6da931Xw14f+Gvgi51G20y2vL6FFVZrpA7PIxAB56DJzgY6V4Ro+qT6LrFpqNrjzrWVZFB6HB6H2PSvc7nxr4W+I3hO40u81BNLubhR8lydvluCCCGPDDI9jj0oA8en8ca5cTeZLcxMv/PL7NF5ePTZtxit2/wBS0jxH4Ftrax0zTrHXX1KON0gQKZgVYBlHULkgEdAay774f6jZSMPt+jSwg485NRiC49cEg/pUN4+l6HpsFvp1xHe6utws8l7EpEcIX7saE43cnJOMcDGaAPXrb4deHvAnhW61XUrOPVb21gMrtOMoWA4VVPAGccnmvHbrxprFzcPIJoYEY5EMNvGkaj0C4/nXrdv8S/D3jTwpdaVrN0NLvLmAxOZAfL3EfeVumM84OP615Jc+D76G6MUN1plzHnCzRX8Oxh68sCPxFAHqHgHT9F+JPhm6XW9JtFv7WQRtc2sQhdgRlW+XAz17Y46V5f408MSeEfEtxpjy+cigPFJjBZD0yPXsfpXpng3XPDnwy8NXCX2rQX2pXL+ZJBYt5uMDAUMOPXJJ71UEH9tajd+LtS1HQH1bap03TZb6Py4sfdMhzyQMkD1646UAN+FHg7SBqrnXXt5tWWESx6dIN3lIf4nB4LYI+X+EEE8njA+J/wAPX8J6j9usELaRct8mOfIb+4fb0P4dqzo/Gd3peum5i0nRUv4pifPjV2+fJydwkwQcnnpzXuQ8ReH/ABD4bFtr95pcLXUW24tjexuFPswPryD16UAeYfCX4d2XiWKbV9YUy2kMvlRQA4EjAAktjnAyOO9P+Jnik+HdfbQvDdpZadDbIvmyQ2yb2ZhnGSOAAR05rV8M+JbP4ZXdxpV1e22oaFcTmS2u7SdJXiJAyHRTnHA59RxnNUfiD4c03xjqh13w3rulSyTIqzwS3KxNkDAYbsdgODjpQByGheMgNUt18RWFjqdkZF8wzW6CRBnqHAB49DkGup8Mf2Tqnxdv9NjsdLvNJuZZZE/0dHGAuRsbHA46DiuPg8LQWFyr+INUsba2Rv3kdvcLcTSD0VUJAJ9WIArpPhvcWbfEaTWwbHTNLRpQsctyieWGUhQATk9uRQB2fxO8NWmk+HIZPDfhyye5ln8t/KsFkYIVbJGAcc45rH+Enhz7cb208SeHYfKgRTC91YBXYknPzEZbtW98UdcXUfDMa+G9ftFuIpxJL5GoJGxjCtn+IZ5xxWL8INcnt1vrrxDr8X2edFEC3eoKzBgTn5WbK9uuKAMz4z2dhoNxY2Gl6Xp9rFcxGSRo7ZQ+Q3GGxkfhXldesfGyS21m5sb/AE2+sbqC3hKSeVdRswJbj5Qcn8BXk9AHonwn+7q/+9Z/+lKV9EV87/Cj7ur/AO9Z/wDpSlfRFAEF7AbmxngUgGWNkBPbIxXkPizwOmrTW0WqJJpurGGO1tbpZPNs7llXCoTgNGxxxn8M17LVLV9Mt9Z0q4sLpcxToVJ7qezD0IOCD6igD5HvrKfTb6ezu42iuIHMciN1DDrUFen+J/DJ8S6hDfXU13Z34gSG9VtLuH3zJlS4ZUIIIANY/wDwrlP+gpcf+Ce7/wDiKAOIort/+Fcp/wBBS4/8E93/APEUf8K5T/oKXH/gnu//AIigDiKK7f8A4Vyn/QUuP/BPd/8AxFH/AArlP+gpcf8Agnu//iKAOIort/8AhXKf9BS4/wDBPd//ABFH/CuU/wCgpcf+Ce7/APiKAOIort/+Fcp/0FLj/wAE93/8RR/wrlP+gpcf+Ce7/wDiKAOIort/+Fcp/wBBS4/8E93/APEUf8K5T/oKXH/gnu//AIigDiKK7f8A4Vyn/QUuP/BPd/8AxFH/AArlP+gpcf8Agnu//iKAOIort/8AhXKf9BS4/wDBPd//ABFH/CuU/wCgpcf+Ce7/APiKAOIrS8P6Fd+JNZg06xUGWU5LNwsajqzHsAK6X/hXK/8AQUuP/BPd/wDxFdP4Q8MR6bHPpkL3lxcatLHbzTiwngWG2GWlG51AG4Db+IoA1/Bvg+G0gdNAjmuoJpIftGqXMnlxSiOUOfJjAJYZXG4kD0Jr1amxRJDEkUSKkaKFVVGAoHQAU+gApKWigBKKWigBKKWigBKKWigBKKWigBKKWigBKKWigBKKWigBKKWigBKKWigAooooAKKKKACiiigAooooAKKKKACiiigAooooAKKKKACiiigAooooAKKKKACiiigAooooAKKKKACiiigAooooAKKKKACiiigAooooAKKKKACiiigAooooAKKKKACiiigAooooAKKKKACiiigAooooAKKKKACiiigAooooAKKKKACiiigAooooA//Z"/>
          <p:cNvSpPr>
            <a:spLocks noChangeAspect="1" noChangeArrowheads="1"/>
          </p:cNvSpPr>
          <p:nvPr/>
        </p:nvSpPr>
        <p:spPr bwMode="auto">
          <a:xfrm>
            <a:off x="459581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4" descr="data:image/jpeg;base64,/9j/4AAQSkZJRgABAQEAYABgAAD/2wBDAAoHBwkHBgoJCAkLCwoMDxkQDw4ODx4WFxIZJCAmJSMgIyIoLTkwKCo2KyIjMkQyNjs9QEBAJjBGS0U+Sjk/QD3/2wBDAQsLCw8NDx0QEB09KSMpPT09PT09PT09PT09PT09PT09PT09PT09PT09PT09PT09PT09PT09PT09PT09PT09PT3/wAARCACvAK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aiiigAooooAKKKKACiiigAooooAKKKKACiiigAooooAKKKKACiiigAooooAKKKKACiiigAooooAKKKKACiiigAooooAKKKKACiiigAooooAKKKKACiiigAooooAKKKKACiiigAooooAKKKKACiiigAooooAKKKKACiiigAooooAKKKKACiikoAWikooAWikooAWikooAWikooAWikooAWikooAWikooAWikooAWikooAWiiigArP1zV4dD0me9ny2wYjjH3pXPCoo7knAFWL6ZrbT7iZMb44mcZ6ZAJrxnxZ43fQLu3afz9T1s2yTwz3O1be0LrnMcSjBYA9WyfegDD8W6xD4b1WPTV0vTLy8jgR7+a4V3JuGyzgEMBgZArD/wCE2P8A0L+h/wDfmT/45XO3FxLd3MtxcSNJNKxd3Y5LMTkk1HQB03/CbH/oX9D/AO/Mn/xyj/hNj/0L+h/9+ZP/AI5XM0UAdN/wmx/6F/Q/+/Mn/wAco/4TY/8AQv6H/wB+ZP8A45XM0UAdN/wmx/6F/Q/+/Mn/AMco/wCE2P8A0L+h/wDfmT/45XM0UAdN/wAJsf8AoX9D/wC/Mn/xyj/hNj/0L+h/9+ZP/jlczRQB03/CbH/oX9D/AO/Mn/xyj/hNj/0L+h/9+ZP/AI5XM0UAdN/wmx/6F/Q/+/Mn/wAco/4TY/8AQv6H/wB+ZP8A45XM0UAdN/wmx/6F/Q/+/Mn/AMco/wCE2P8A0L+h/wDfmT/45XM0UAdN/wAJsf8AoX9D/wC/Mn/xyut8D63Bqf2i9h0u0t9U0mSO8RLNWUz24ysy4LHJCnI98V5ZV3R9XvNC1WDUdPlMVzA25W7H1BHcEcEUAfXNrdwX1pFc2sqSwSqHjkQ5DA9CKmryDwX4wXVVuLjSUm0yWKaF7qzUiS1l8yUIxQH5oydxPBx9a9foAp6v/wAga9/695P/AEE183/E7/kY7T/sG23/AKAK+kNW/wCQNe/9e8n/AKCa+b/id/yMlp/2Dbb/ANFigDnNF0qbXNZtNNtiBLdSiNS3QZ7n6da931Xw14f+Gvgi51G20y2vL6FFVZrpA7PIxAB56DJzgY6V4Ro+qT6LrFpqNrjzrWVZFB6HB6H2PSvc7nxr4W+I3hO40u81BNLubhR8lydvluCCCGPDDI9jj0oA8en8ca5cTeZLcxMv/PL7NF5ePTZtxit2/wBS0jxH4Ftrax0zTrHXX1KON0gQKZgVYBlHULkgEdAay774f6jZSMPt+jSwg485NRiC49cEg/pUN4+l6HpsFvp1xHe6utws8l7EpEcIX7saE43cnJOMcDGaAPXrb4deHvAnhW61XUrOPVb21gMrtOMoWA4VVPAGccnmvHbrxprFzcPIJoYEY5EMNvGkaj0C4/nXrdv8S/D3jTwpdaVrN0NLvLmAxOZAfL3EfeVumM84OP615Jc+D76G6MUN1plzHnCzRX8Oxh68sCPxFAHqHgHT9F+JPhm6XW9JtFv7WQRtc2sQhdgRlW+XAz17Y46V5f408MSeEfEtxpjy+cigPFJjBZD0yPXsfpXpng3XPDnwy8NXCX2rQX2pXL+ZJBYt5uMDAUMOPXJJ71UEH9tajd+LtS1HQH1bap03TZb6Py4sfdMhzyQMkD1646UAN+FHg7SBqrnXXt5tWWESx6dIN3lIf4nB4LYI+X+EEE8njA+J/wAPX8J6j9usELaRct8mOfIb+4fb0P4dqzo/Gd3peum5i0nRUv4pifPjV2+fJydwkwQcnnpzXuQ8ReH/ABD4bFtr95pcLXUW24tjexuFPswPryD16UAeYfCX4d2XiWKbV9YUy2kMvlRQA4EjAAktjnAyOO9P+Jnik+HdfbQvDdpZadDbIvmyQ2yb2ZhnGSOAAR05rV8M+JbP4ZXdxpV1e22oaFcTmS2u7SdJXiJAyHRTnHA59RxnNUfiD4c03xjqh13w3rulSyTIqzwS3KxNkDAYbsdgODjpQByGheMgNUt18RWFjqdkZF8wzW6CRBnqHAB49DkGup8Mf2Tqnxdv9NjsdLvNJuZZZE/0dHGAuRsbHA46DiuPg8LQWFyr+INUsba2Rv3kdvcLcTSD0VUJAJ9WIArpPhvcWbfEaTWwbHTNLRpQsctyieWGUhQATk9uRQB2fxO8NWmk+HIZPDfhyye5ln8t/KsFkYIVbJGAcc45rH+Enhz7cb208SeHYfKgRTC91YBXYknPzEZbtW98UdcXUfDMa+G9ftFuIpxJL5GoJGxjCtn+IZ5xxWL8INcnt1vrrxDr8X2edFEC3eoKzBgTn5WbK9uuKAMz4z2dhoNxY2Gl6Xp9rFcxGSRo7ZQ+Q3GGxkfhXldesfGyS21m5sb/AE2+sbqC3hKSeVdRswJbj5Qcn8BXk9AHonwn+7q/+9Z/+lKV9EV87/Cj7ur/AO9Z/wDpSlfRFAEF7AbmxngUgGWNkBPbIxXkPizwOmrTW0WqJJpurGGO1tbpZPNs7llXCoTgNGxxxn8M17LVLV9Mt9Z0q4sLpcxToVJ7qezD0IOCD6igD5HvrKfTb6ezu42iuIHMciN1DDrUFen+J/DJ8S6hDfXU13Z34gSG9VtLuH3zJlS4ZUIIIANY/wDwrlP+gpcf+Ce7/wDiKAOIort/+Fcp/wBBS4/8E93/APEUf8K5T/oKXH/gnu//AIigDiKK7f8A4Vyn/QUuP/BPd/8AxFH/AArlP+gpcf8Agnu//iKAOIort/8AhXKf9BS4/wDBPd//ABFH/CuU/wCgpcf+Ce7/APiKAOIort/+Fcp/0FLj/wAE93/8RR/wrlP+gpcf+Ce7/wDiKAOIort/+Fcp/wBBS4/8E93/APEUf8K5T/oKXH/gnu//AIigDiKK7f8A4Vyn/QUuP/BPd/8AxFH/AArlP+gpcf8Agnu//iKAOIort/8AhXKf9BS4/wDBPd//ABFH/CuU/wCgpcf+Ce7/APiKAOIrS8P6Fd+JNZg06xUGWU5LNwsajqzHsAK6X/hXK/8AQUuP/BPd/wDxFdP4Q8MR6bHPpkL3lxcatLHbzTiwngWG2GWlG51AG4Db+IoA1/Bvg+G0gdNAjmuoJpIftGqXMnlxSiOUOfJjAJYZXG4kD0Jr1amxRJDEkUSKkaKFVVGAoHQAU+gApKWigBKKWigBKKWigBKKWigBKKWigBKKWigBKKWigBKKWigBKKWigBKKWigAooooAKKKKACiiigAooooAKKKKACiiigAooooAKKKKACiiigAooooAKKKKACiiigAooooAKKKKACiiigAooooAKKKKACiiigAooooAKKKKACiiigAooooAKKKKACiiigAooooAKKKKACiiigAooooAKKKKACiiigAooooAKKKKACiiigAooooA//Z"/>
          <p:cNvSpPr>
            <a:spLocks noChangeAspect="1" noChangeArrowheads="1"/>
          </p:cNvSpPr>
          <p:nvPr/>
        </p:nvSpPr>
        <p:spPr bwMode="auto">
          <a:xfrm>
            <a:off x="4748213"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4" name="Picture 26" descr="http://ts1.mm.bing.net/th?id=HN.608010324053786728&amp;pid=1.7"/>
          <p:cNvPicPr>
            <a:picLocks noChangeAspect="1" noChangeArrowheads="1"/>
          </p:cNvPicPr>
          <p:nvPr/>
        </p:nvPicPr>
        <p:blipFill rotWithShape="1">
          <a:blip r:embed="rId12">
            <a:extLst>
              <a:ext uri="{28A0092B-C50C-407E-A947-70E740481C1C}">
                <a14:useLocalDpi xmlns:a14="http://schemas.microsoft.com/office/drawing/2010/main" val="0"/>
              </a:ext>
            </a:extLst>
          </a:blip>
          <a:srcRect l="17329" t="16125" r="15429" b="17170"/>
          <a:stretch/>
        </p:blipFill>
        <p:spPr bwMode="auto">
          <a:xfrm>
            <a:off x="6758569" y="2570019"/>
            <a:ext cx="2385431" cy="253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16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8"/>
                                        </p:tgtEl>
                                        <p:attrNameLst>
                                          <p:attrName>style.visibility</p:attrName>
                                        </p:attrNameLst>
                                      </p:cBhvr>
                                      <p:to>
                                        <p:strVal val="visible"/>
                                      </p:to>
                                    </p:set>
                                    <p:animEffect transition="in" filter="fade">
                                      <p:cBhvr>
                                        <p:cTn id="14" dur="1000"/>
                                        <p:tgtEl>
                                          <p:spTgt spid="2058"/>
                                        </p:tgtEl>
                                      </p:cBhvr>
                                    </p:animEffect>
                                    <p:anim calcmode="lin" valueType="num">
                                      <p:cBhvr>
                                        <p:cTn id="15" dur="1000" fill="hold"/>
                                        <p:tgtEl>
                                          <p:spTgt spid="2058"/>
                                        </p:tgtEl>
                                        <p:attrNameLst>
                                          <p:attrName>ppt_x</p:attrName>
                                        </p:attrNameLst>
                                      </p:cBhvr>
                                      <p:tavLst>
                                        <p:tav tm="0">
                                          <p:val>
                                            <p:strVal val="#ppt_x"/>
                                          </p:val>
                                        </p:tav>
                                        <p:tav tm="100000">
                                          <p:val>
                                            <p:strVal val="#ppt_x"/>
                                          </p:val>
                                        </p:tav>
                                      </p:tavLst>
                                    </p:anim>
                                    <p:anim calcmode="lin" valueType="num">
                                      <p:cBhvr>
                                        <p:cTn id="16"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fade">
                                      <p:cBhvr>
                                        <p:cTn id="21" dur="1000"/>
                                        <p:tgtEl>
                                          <p:spTgt spid="2060"/>
                                        </p:tgtEl>
                                      </p:cBhvr>
                                    </p:animEffect>
                                    <p:anim calcmode="lin" valueType="num">
                                      <p:cBhvr>
                                        <p:cTn id="22" dur="1000" fill="hold"/>
                                        <p:tgtEl>
                                          <p:spTgt spid="2060"/>
                                        </p:tgtEl>
                                        <p:attrNameLst>
                                          <p:attrName>ppt_x</p:attrName>
                                        </p:attrNameLst>
                                      </p:cBhvr>
                                      <p:tavLst>
                                        <p:tav tm="0">
                                          <p:val>
                                            <p:strVal val="#ppt_x"/>
                                          </p:val>
                                        </p:tav>
                                        <p:tav tm="100000">
                                          <p:val>
                                            <p:strVal val="#ppt_x"/>
                                          </p:val>
                                        </p:tav>
                                      </p:tavLst>
                                    </p:anim>
                                    <p:anim calcmode="lin" valueType="num">
                                      <p:cBhvr>
                                        <p:cTn id="23"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64"/>
                                        </p:tgtEl>
                                        <p:attrNameLst>
                                          <p:attrName>style.visibility</p:attrName>
                                        </p:attrNameLst>
                                      </p:cBhvr>
                                      <p:to>
                                        <p:strVal val="visible"/>
                                      </p:to>
                                    </p:set>
                                    <p:animEffect transition="in" filter="fade">
                                      <p:cBhvr>
                                        <p:cTn id="28" dur="1000"/>
                                        <p:tgtEl>
                                          <p:spTgt spid="2064"/>
                                        </p:tgtEl>
                                      </p:cBhvr>
                                    </p:animEffect>
                                    <p:anim calcmode="lin" valueType="num">
                                      <p:cBhvr>
                                        <p:cTn id="29" dur="1000" fill="hold"/>
                                        <p:tgtEl>
                                          <p:spTgt spid="2064"/>
                                        </p:tgtEl>
                                        <p:attrNameLst>
                                          <p:attrName>ppt_x</p:attrName>
                                        </p:attrNameLst>
                                      </p:cBhvr>
                                      <p:tavLst>
                                        <p:tav tm="0">
                                          <p:val>
                                            <p:strVal val="#ppt_x"/>
                                          </p:val>
                                        </p:tav>
                                        <p:tav tm="100000">
                                          <p:val>
                                            <p:strVal val="#ppt_x"/>
                                          </p:val>
                                        </p:tav>
                                      </p:tavLst>
                                    </p:anim>
                                    <p:anim calcmode="lin" valueType="num">
                                      <p:cBhvr>
                                        <p:cTn id="30"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fade">
                                      <p:cBhvr>
                                        <p:cTn id="35" dur="1000"/>
                                        <p:tgtEl>
                                          <p:spTgt spid="2052"/>
                                        </p:tgtEl>
                                      </p:cBhvr>
                                    </p:animEffect>
                                    <p:anim calcmode="lin" valueType="num">
                                      <p:cBhvr>
                                        <p:cTn id="36" dur="1000" fill="hold"/>
                                        <p:tgtEl>
                                          <p:spTgt spid="2052"/>
                                        </p:tgtEl>
                                        <p:attrNameLst>
                                          <p:attrName>ppt_x</p:attrName>
                                        </p:attrNameLst>
                                      </p:cBhvr>
                                      <p:tavLst>
                                        <p:tav tm="0">
                                          <p:val>
                                            <p:strVal val="#ppt_x"/>
                                          </p:val>
                                        </p:tav>
                                        <p:tav tm="100000">
                                          <p:val>
                                            <p:strVal val="#ppt_x"/>
                                          </p:val>
                                        </p:tav>
                                      </p:tavLst>
                                    </p:anim>
                                    <p:anim calcmode="lin" valueType="num">
                                      <p:cBhvr>
                                        <p:cTn id="3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66"/>
                                        </p:tgtEl>
                                        <p:attrNameLst>
                                          <p:attrName>style.visibility</p:attrName>
                                        </p:attrNameLst>
                                      </p:cBhvr>
                                      <p:to>
                                        <p:strVal val="visible"/>
                                      </p:to>
                                    </p:set>
                                    <p:animEffect transition="in" filter="fade">
                                      <p:cBhvr>
                                        <p:cTn id="49" dur="1000"/>
                                        <p:tgtEl>
                                          <p:spTgt spid="2066"/>
                                        </p:tgtEl>
                                      </p:cBhvr>
                                    </p:animEffect>
                                    <p:anim calcmode="lin" valueType="num">
                                      <p:cBhvr>
                                        <p:cTn id="50" dur="1000" fill="hold"/>
                                        <p:tgtEl>
                                          <p:spTgt spid="2066"/>
                                        </p:tgtEl>
                                        <p:attrNameLst>
                                          <p:attrName>ppt_x</p:attrName>
                                        </p:attrNameLst>
                                      </p:cBhvr>
                                      <p:tavLst>
                                        <p:tav tm="0">
                                          <p:val>
                                            <p:strVal val="#ppt_x"/>
                                          </p:val>
                                        </p:tav>
                                        <p:tav tm="100000">
                                          <p:val>
                                            <p:strVal val="#ppt_x"/>
                                          </p:val>
                                        </p:tav>
                                      </p:tavLst>
                                    </p:anim>
                                    <p:anim calcmode="lin" valueType="num">
                                      <p:cBhvr>
                                        <p:cTn id="51" dur="1000" fill="hold"/>
                                        <p:tgtEl>
                                          <p:spTgt spid="206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74"/>
                                        </p:tgtEl>
                                        <p:attrNameLst>
                                          <p:attrName>style.visibility</p:attrName>
                                        </p:attrNameLst>
                                      </p:cBhvr>
                                      <p:to>
                                        <p:strVal val="visible"/>
                                      </p:to>
                                    </p:set>
                                    <p:animEffect transition="in" filter="fade">
                                      <p:cBhvr>
                                        <p:cTn id="56" dur="1000"/>
                                        <p:tgtEl>
                                          <p:spTgt spid="2074"/>
                                        </p:tgtEl>
                                      </p:cBhvr>
                                    </p:animEffect>
                                    <p:anim calcmode="lin" valueType="num">
                                      <p:cBhvr>
                                        <p:cTn id="57" dur="1000" fill="hold"/>
                                        <p:tgtEl>
                                          <p:spTgt spid="2074"/>
                                        </p:tgtEl>
                                        <p:attrNameLst>
                                          <p:attrName>ppt_x</p:attrName>
                                        </p:attrNameLst>
                                      </p:cBhvr>
                                      <p:tavLst>
                                        <p:tav tm="0">
                                          <p:val>
                                            <p:strVal val="#ppt_x"/>
                                          </p:val>
                                        </p:tav>
                                        <p:tav tm="100000">
                                          <p:val>
                                            <p:strVal val="#ppt_x"/>
                                          </p:val>
                                        </p:tav>
                                      </p:tavLst>
                                    </p:anim>
                                    <p:anim calcmode="lin" valueType="num">
                                      <p:cBhvr>
                                        <p:cTn id="58" dur="1000" fill="hold"/>
                                        <p:tgtEl>
                                          <p:spTgt spid="207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54"/>
                                        </p:tgtEl>
                                        <p:attrNameLst>
                                          <p:attrName>style.visibility</p:attrName>
                                        </p:attrNameLst>
                                      </p:cBhvr>
                                      <p:to>
                                        <p:strVal val="visible"/>
                                      </p:to>
                                    </p:set>
                                    <p:animEffect transition="in" filter="fade">
                                      <p:cBhvr>
                                        <p:cTn id="63" dur="1000"/>
                                        <p:tgtEl>
                                          <p:spTgt spid="2054"/>
                                        </p:tgtEl>
                                      </p:cBhvr>
                                    </p:animEffect>
                                    <p:anim calcmode="lin" valueType="num">
                                      <p:cBhvr>
                                        <p:cTn id="64" dur="1000" fill="hold"/>
                                        <p:tgtEl>
                                          <p:spTgt spid="2054"/>
                                        </p:tgtEl>
                                        <p:attrNameLst>
                                          <p:attrName>ppt_x</p:attrName>
                                        </p:attrNameLst>
                                      </p:cBhvr>
                                      <p:tavLst>
                                        <p:tav tm="0">
                                          <p:val>
                                            <p:strVal val="#ppt_x"/>
                                          </p:val>
                                        </p:tav>
                                        <p:tav tm="100000">
                                          <p:val>
                                            <p:strVal val="#ppt_x"/>
                                          </p:val>
                                        </p:tav>
                                      </p:tavLst>
                                    </p:anim>
                                    <p:anim calcmode="lin" valueType="num">
                                      <p:cBhvr>
                                        <p:cTn id="65"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056"/>
                                        </p:tgtEl>
                                        <p:attrNameLst>
                                          <p:attrName>style.visibility</p:attrName>
                                        </p:attrNameLst>
                                      </p:cBhvr>
                                      <p:to>
                                        <p:strVal val="visible"/>
                                      </p:to>
                                    </p:set>
                                    <p:animEffect transition="in" filter="fade">
                                      <p:cBhvr>
                                        <p:cTn id="70" dur="1000"/>
                                        <p:tgtEl>
                                          <p:spTgt spid="2056"/>
                                        </p:tgtEl>
                                      </p:cBhvr>
                                    </p:animEffect>
                                    <p:anim calcmode="lin" valueType="num">
                                      <p:cBhvr>
                                        <p:cTn id="71" dur="1000" fill="hold"/>
                                        <p:tgtEl>
                                          <p:spTgt spid="2056"/>
                                        </p:tgtEl>
                                        <p:attrNameLst>
                                          <p:attrName>ppt_x</p:attrName>
                                        </p:attrNameLst>
                                      </p:cBhvr>
                                      <p:tavLst>
                                        <p:tav tm="0">
                                          <p:val>
                                            <p:strVal val="#ppt_x"/>
                                          </p:val>
                                        </p:tav>
                                        <p:tav tm="100000">
                                          <p:val>
                                            <p:strVal val="#ppt_x"/>
                                          </p:val>
                                        </p:tav>
                                      </p:tavLst>
                                    </p:anim>
                                    <p:anim calcmode="lin" valueType="num">
                                      <p:cBhvr>
                                        <p:cTn id="72"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062"/>
                                        </p:tgtEl>
                                        <p:attrNameLst>
                                          <p:attrName>style.visibility</p:attrName>
                                        </p:attrNameLst>
                                      </p:cBhvr>
                                      <p:to>
                                        <p:strVal val="visible"/>
                                      </p:to>
                                    </p:set>
                                    <p:animEffect transition="in" filter="fade">
                                      <p:cBhvr>
                                        <p:cTn id="77" dur="1000"/>
                                        <p:tgtEl>
                                          <p:spTgt spid="2062"/>
                                        </p:tgtEl>
                                      </p:cBhvr>
                                    </p:animEffect>
                                    <p:anim calcmode="lin" valueType="num">
                                      <p:cBhvr>
                                        <p:cTn id="78" dur="1000" fill="hold"/>
                                        <p:tgtEl>
                                          <p:spTgt spid="2062"/>
                                        </p:tgtEl>
                                        <p:attrNameLst>
                                          <p:attrName>ppt_x</p:attrName>
                                        </p:attrNameLst>
                                      </p:cBhvr>
                                      <p:tavLst>
                                        <p:tav tm="0">
                                          <p:val>
                                            <p:strVal val="#ppt_x"/>
                                          </p:val>
                                        </p:tav>
                                        <p:tav tm="100000">
                                          <p:val>
                                            <p:strVal val="#ppt_x"/>
                                          </p:val>
                                        </p:tav>
                                      </p:tavLst>
                                    </p:anim>
                                    <p:anim calcmode="lin" valueType="num">
                                      <p:cBhvr>
                                        <p:cTn id="79"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r>
              <a:rPr lang="en-US" dirty="0" smtClean="0"/>
              <a:t>You can look up stock information online at places like </a:t>
            </a:r>
            <a:r>
              <a:rPr lang="en-US" dirty="0" smtClean="0">
                <a:hlinkClick r:id="rId2"/>
              </a:rPr>
              <a:t>Yahoo Finance</a:t>
            </a:r>
            <a:endParaRPr lang="en-US" dirty="0"/>
          </a:p>
        </p:txBody>
      </p:sp>
    </p:spTree>
    <p:extLst>
      <p:ext uri="{BB962C8B-B14F-4D97-AF65-F5344CB8AC3E}">
        <p14:creationId xmlns:p14="http://schemas.microsoft.com/office/powerpoint/2010/main" val="2550097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a:t>
            </a:r>
            <a:r>
              <a:rPr lang="en-US" dirty="0" smtClean="0">
                <a:hlinkClick r:id="rId2"/>
              </a:rPr>
              <a:t>The Hershey Company (HSY)</a:t>
            </a:r>
            <a:endParaRPr lang="en-US" dirty="0"/>
          </a:p>
        </p:txBody>
      </p:sp>
      <p:sp>
        <p:nvSpPr>
          <p:cNvPr id="3" name="Content Placeholder 2"/>
          <p:cNvSpPr>
            <a:spLocks noGrp="1"/>
          </p:cNvSpPr>
          <p:nvPr>
            <p:ph idx="1"/>
          </p:nvPr>
        </p:nvSpPr>
        <p:spPr>
          <a:xfrm>
            <a:off x="533400" y="1600200"/>
            <a:ext cx="4495800" cy="4525963"/>
          </a:xfrm>
        </p:spPr>
        <p:txBody>
          <a:bodyPr>
            <a:normAutofit fontScale="92500" lnSpcReduction="20000"/>
          </a:bodyPr>
          <a:lstStyle/>
          <a:p>
            <a:r>
              <a:rPr lang="en-US" dirty="0" smtClean="0"/>
              <a:t>Shares worth about $103 per share</a:t>
            </a:r>
          </a:p>
          <a:p>
            <a:pPr lvl="1"/>
            <a:r>
              <a:rPr lang="en-US" dirty="0" smtClean="0"/>
              <a:t>Was $87 in 2016</a:t>
            </a:r>
          </a:p>
          <a:p>
            <a:pPr lvl="1"/>
            <a:r>
              <a:rPr lang="en-US" dirty="0" smtClean="0"/>
              <a:t>Was $104 in 2015</a:t>
            </a:r>
          </a:p>
          <a:p>
            <a:endParaRPr lang="en-US" dirty="0"/>
          </a:p>
          <a:p>
            <a:r>
              <a:rPr lang="en-US" dirty="0" smtClean="0"/>
              <a:t>Rising stock prices indicate economic growth for that company</a:t>
            </a:r>
          </a:p>
          <a:p>
            <a:pPr lvl="1"/>
            <a:r>
              <a:rPr lang="en-US" dirty="0" smtClean="0"/>
              <a:t>People usually sell their stock when it is really high.</a:t>
            </a:r>
            <a:endParaRPr lang="en-US" dirty="0"/>
          </a:p>
        </p:txBody>
      </p:sp>
      <p:pic>
        <p:nvPicPr>
          <p:cNvPr id="3074" name="Picture 2" descr="http://i.huffpost.com/gen/1128778/thumbs/o-HERSHEY-CHOCOLATE-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09800"/>
            <a:ext cx="373380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941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TotalTime>
  <Words>1011</Words>
  <Application>Microsoft Office PowerPoint</Application>
  <PresentationFormat>On-screen Show (4:3)</PresentationFormat>
  <Paragraphs>239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Bell Work-Choose the vocab word that best completes the below sentences.</vt:lpstr>
      <vt:lpstr>Stock Market Basics</vt:lpstr>
      <vt:lpstr>The Stock Market</vt:lpstr>
      <vt:lpstr>PowerPoint Presentation</vt:lpstr>
      <vt:lpstr>PowerPoint Presentation</vt:lpstr>
      <vt:lpstr>PowerPoint Presentation</vt:lpstr>
      <vt:lpstr>PowerPoint Presentation</vt:lpstr>
      <vt:lpstr>You can look up stock information online at places like Yahoo Finance</vt:lpstr>
      <vt:lpstr>Case Study: The Hershey Company (HSY)</vt:lpstr>
      <vt:lpstr>Hershey Company</vt:lpstr>
      <vt:lpstr>Case Study: Linn Energy, LLC (LINE)</vt:lpstr>
      <vt:lpstr>When Should One Buy Stock?</vt:lpstr>
      <vt:lpstr>What Happens if my Stock Goes Down?</vt:lpstr>
      <vt:lpstr>Stock Market Game!!</vt:lpstr>
      <vt:lpstr>Stock Market Game</vt:lpstr>
      <vt:lpstr>Stock Market Game</vt:lpstr>
      <vt:lpstr>Stock Market Game</vt:lpstr>
      <vt:lpstr>Stock Market Game</vt:lpstr>
      <vt:lpstr>How Did You Do?</vt:lpstr>
      <vt:lpstr>Stock Market Game-Day 1</vt:lpstr>
      <vt:lpstr>Stock Market Game-Day 2</vt:lpstr>
      <vt:lpstr>Stock Market Game-Day 3</vt:lpstr>
      <vt:lpstr>Stock Market Game-Day 4</vt:lpstr>
      <vt:lpstr>Stock Market Game-Day 5</vt:lpstr>
      <vt:lpstr>Stock Market Game-Day 6</vt:lpstr>
      <vt:lpstr>Debrief</vt:lpstr>
      <vt:lpstr>PowerPoint Presentation</vt:lpstr>
      <vt:lpstr>PowerPoint Presentation</vt:lpstr>
    </vt:vector>
  </TitlesOfParts>
  <Company>Cosmos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Market Basics</dc:title>
  <dc:creator>Maria Rives</dc:creator>
  <cp:lastModifiedBy>Maria Rives</cp:lastModifiedBy>
  <cp:revision>27</cp:revision>
  <dcterms:created xsi:type="dcterms:W3CDTF">2015-01-06T21:45:03Z</dcterms:created>
  <dcterms:modified xsi:type="dcterms:W3CDTF">2017-01-03T17:07:05Z</dcterms:modified>
</cp:coreProperties>
</file>