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7" r:id="rId9"/>
    <p:sldId id="261" r:id="rId10"/>
    <p:sldId id="268" r:id="rId11"/>
    <p:sldId id="258" r:id="rId12"/>
    <p:sldId id="269" r:id="rId13"/>
    <p:sldId id="259" r:id="rId14"/>
    <p:sldId id="270" r:id="rId15"/>
    <p:sldId id="271" r:id="rId16"/>
    <p:sldId id="26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4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90F9-6298-4B40-A6DE-DBC9B496EB11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AD22-78F8-40B3-8398-88B1BB92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</a:rPr>
              <a:t>Reconstruction</a:t>
            </a: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Disagreement among Northerners about how the South should be handled</a:t>
            </a:r>
          </a:p>
          <a:p>
            <a:endParaRPr lang="en-US" dirty="0" smtClean="0"/>
          </a:p>
          <a:p>
            <a:r>
              <a:rPr lang="en-US" dirty="0" smtClean="0"/>
              <a:t>Lincoln feels like the former Confederate states should be given some sympathy</a:t>
            </a:r>
          </a:p>
          <a:p>
            <a:endParaRPr lang="en-US" dirty="0" smtClean="0"/>
          </a:p>
          <a:p>
            <a:r>
              <a:rPr lang="en-US" dirty="0" smtClean="0"/>
              <a:t>After assassination, President Andrew Johnson continues Lincoln’s plan</a:t>
            </a:r>
            <a:endParaRPr lang="en-US" dirty="0"/>
          </a:p>
        </p:txBody>
      </p:sp>
      <p:pic>
        <p:nvPicPr>
          <p:cNvPr id="4" name="Picture 2" descr="http://content.answcdn.com/main/content/img/getty/0/3/80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3950818" cy="5407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2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Presidential (Lincoln and Johnson)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 Percent Plan: 10% of Southerners in each state take an oath of loyalty to the Union</a:t>
            </a:r>
          </a:p>
          <a:p>
            <a:r>
              <a:rPr lang="en-US" dirty="0" smtClean="0"/>
              <a:t>Adopt a new state constitution that bans slavery</a:t>
            </a:r>
          </a:p>
          <a:p>
            <a:r>
              <a:rPr lang="en-US" dirty="0" smtClean="0"/>
              <a:t>Pardons all white Southerners who will swear loyalty to the Union</a:t>
            </a:r>
          </a:p>
          <a:p>
            <a:r>
              <a:rPr lang="en-US" dirty="0" smtClean="0"/>
              <a:t>Support right to vote for educated                     African Americans</a:t>
            </a:r>
          </a:p>
          <a:p>
            <a:endParaRPr lang="en-US" dirty="0"/>
          </a:p>
        </p:txBody>
      </p:sp>
      <p:pic>
        <p:nvPicPr>
          <p:cNvPr id="6146" name="Picture 2" descr="http://www.socialknx.com/wp-content/uploads/2012/05/Easy-Butt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t="31447" r="15870"/>
          <a:stretch/>
        </p:blipFill>
        <p:spPr bwMode="auto">
          <a:xfrm>
            <a:off x="6705600" y="4343400"/>
            <a:ext cx="2119746" cy="23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Republican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Northern Republicans think Lincoln is being too soft on the former Confederates</a:t>
            </a:r>
          </a:p>
          <a:p>
            <a:pPr lvl="1"/>
            <a:r>
              <a:rPr lang="en-US" dirty="0" smtClean="0"/>
              <a:t>Ex. Thaddeus Stevens and Wade-Davis Bill</a:t>
            </a:r>
            <a:endParaRPr lang="en-US" dirty="0"/>
          </a:p>
          <a:p>
            <a:r>
              <a:rPr lang="en-US" dirty="0" smtClean="0"/>
              <a:t>Majority of white males have to swear loyalty to Union</a:t>
            </a:r>
          </a:p>
          <a:p>
            <a:r>
              <a:rPr lang="en-US" dirty="0" smtClean="0"/>
              <a:t>Former Confederates are not allowed to hold office (those who fought against Union can’t vote in delegate elections)</a:t>
            </a:r>
          </a:p>
          <a:p>
            <a:r>
              <a:rPr lang="en-US" dirty="0" smtClean="0"/>
              <a:t>Adopt new state constitution that abolishes slavery</a:t>
            </a:r>
          </a:p>
          <a:p>
            <a:r>
              <a:rPr lang="en-US" dirty="0" smtClean="0"/>
              <a:t>Divide up the South into military districts</a:t>
            </a:r>
          </a:p>
        </p:txBody>
      </p:sp>
    </p:spTree>
    <p:extLst>
      <p:ext uri="{BB962C8B-B14F-4D97-AF65-F5344CB8AC3E}">
        <p14:creationId xmlns:p14="http://schemas.microsoft.com/office/powerpoint/2010/main" val="7744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Freedmen’s Bureau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676400"/>
            <a:ext cx="3962400" cy="4525963"/>
          </a:xfrm>
        </p:spPr>
        <p:txBody>
          <a:bodyPr/>
          <a:lstStyle/>
          <a:p>
            <a:r>
              <a:rPr lang="en-US" dirty="0" smtClean="0"/>
              <a:t>Government agency designed to help African Americans</a:t>
            </a:r>
          </a:p>
          <a:p>
            <a:r>
              <a:rPr lang="en-US" dirty="0" smtClean="0"/>
              <a:t>Provide education, jobs, clothing, shelter</a:t>
            </a:r>
            <a:endParaRPr lang="en-US" dirty="0"/>
          </a:p>
        </p:txBody>
      </p:sp>
      <p:pic>
        <p:nvPicPr>
          <p:cNvPr id="7170" name="Picture 2" descr="http://www.latinamericanstudies.org/slavery/freedman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87" y="1655618"/>
            <a:ext cx="49028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Southerners had to get rid of slavery in order to get back in the Union</a:t>
            </a:r>
          </a:p>
          <a:p>
            <a:endParaRPr lang="en-US" dirty="0"/>
          </a:p>
          <a:p>
            <a:r>
              <a:rPr lang="en-US" dirty="0" smtClean="0"/>
              <a:t>BUT….their harsh feelings and discrimination did not end</a:t>
            </a:r>
          </a:p>
          <a:p>
            <a:endParaRPr lang="en-US" dirty="0"/>
          </a:p>
          <a:p>
            <a:r>
              <a:rPr lang="en-US" dirty="0" smtClean="0"/>
              <a:t>Laws that aimed to control freed men and women and to enable plantation workers to exploit African American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Code/”Jim Crow”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6375"/>
            <a:ext cx="4724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Allow local officials to arrest and fine unemployed African Americans and make them work for white employers to pay off fees</a:t>
            </a:r>
          </a:p>
          <a:p>
            <a:r>
              <a:rPr lang="en-US" dirty="0" smtClean="0"/>
              <a:t>Ban African Americans from owning or renting land</a:t>
            </a:r>
          </a:p>
          <a:p>
            <a:r>
              <a:rPr lang="en-US" dirty="0" smtClean="0"/>
              <a:t>Allow whites to take orphaned African American children as unpaid apprentices</a:t>
            </a:r>
          </a:p>
        </p:txBody>
      </p:sp>
      <p:pic>
        <p:nvPicPr>
          <p:cNvPr id="8194" name="Picture 2" descr="http://270c81.medialib.glogster.com/media/33/3322e997ce09578982c9e11d6c6a67421de0119b4c38c2e4cc41c9df71a2bb4b/jim-crow-laws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52600"/>
            <a:ext cx="428625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Passed by Radical Republican Congress to ensure that rights were given to African Americans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-abolish slavery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-grants full citizenship to all individuals born in the US (also contains due process clause)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-right to vote for male citizens (can’t prevent them from voting due to race, color, or previous condition of servitude)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g.docstoccdn.com/thumb/orig/1294373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123371"/>
            <a:ext cx="8229600" cy="1143000"/>
          </a:xfrm>
        </p:spPr>
        <p:txBody>
          <a:bodyPr/>
          <a:lstStyle/>
          <a:p>
            <a:r>
              <a:rPr lang="en-US" dirty="0" smtClean="0"/>
              <a:t>Lincoln’s Successors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58" y="225946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Lincoln is assassinated, Andrew Johnson becomes the 17</a:t>
            </a:r>
            <a:r>
              <a:rPr lang="en-US" baseline="30000" dirty="0" smtClean="0"/>
              <a:t>th</a:t>
            </a:r>
            <a:r>
              <a:rPr lang="en-US" dirty="0" smtClean="0"/>
              <a:t> president.</a:t>
            </a:r>
          </a:p>
          <a:p>
            <a:pPr lvl="1"/>
            <a:r>
              <a:rPr lang="en-US" dirty="0" smtClean="0"/>
              <a:t>Southern Democrat who sided with the Union (anti-Secessionist)</a:t>
            </a:r>
          </a:p>
          <a:p>
            <a:pPr lvl="1"/>
            <a:r>
              <a:rPr lang="en-US" dirty="0" smtClean="0"/>
              <a:t>Resented Southern slaveholders, but did not want to give African Americans help</a:t>
            </a:r>
            <a:endParaRPr lang="en-US" dirty="0"/>
          </a:p>
          <a:p>
            <a:pPr lvl="1"/>
            <a:r>
              <a:rPr lang="en-US" dirty="0" smtClean="0"/>
              <a:t>Impeached by the House, but not convicted by the Senate</a:t>
            </a:r>
          </a:p>
          <a:p>
            <a:r>
              <a:rPr lang="en-US" dirty="0" smtClean="0"/>
              <a:t>Election of 1868-Ulysses S. Grant becomes president</a:t>
            </a:r>
          </a:p>
        </p:txBody>
      </p:sp>
      <p:pic>
        <p:nvPicPr>
          <p:cNvPr id="4" name="Picture 2" descr="http://www.whitehouse.gov/sites/default/files/first-family/masthead_image/18ug_header_sm.jpg?1251138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29050" cy="21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Scalawags-Southern whites who supported Reconstruction</a:t>
            </a:r>
          </a:p>
          <a:p>
            <a:endParaRPr lang="en-US" dirty="0" smtClean="0"/>
          </a:p>
          <a:p>
            <a:r>
              <a:rPr lang="en-US" dirty="0" smtClean="0"/>
              <a:t>Carpetbaggers-Northerners who came to the South during Reconstruction to help rebuild the nation</a:t>
            </a:r>
          </a:p>
          <a:p>
            <a:endParaRPr lang="en-US" dirty="0" smtClean="0"/>
          </a:p>
          <a:p>
            <a:r>
              <a:rPr lang="en-US" dirty="0" smtClean="0"/>
              <a:t>Ku Klux Klan-group of white Southerners who used terror to prevent African Americans from exercising their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are a happy-go-lucky teenage girl with your best friend.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are each a little different, with certain preferences</a:t>
            </a:r>
          </a:p>
          <a:p>
            <a:pPr lvl="1"/>
            <a:r>
              <a:rPr lang="en-US" dirty="0" smtClean="0"/>
              <a:t>You like little dogs; she likes purses.</a:t>
            </a:r>
            <a:endParaRPr lang="en-US" dirty="0"/>
          </a:p>
        </p:txBody>
      </p:sp>
      <p:pic>
        <p:nvPicPr>
          <p:cNvPr id="2050" name="Picture 2" descr="http://www.eonline.com/eol_images/Entire_Site/20080418/300.hilton.richie.041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5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MWFhQXGRcbFxcYGBcYHBwcHhgYFxscHBgYHCggHBolHBwYITEhJSkrLi4uFx8zODMsNygtLisBCgoKDg0OGxAQGywlICYsLCwsLCwsLCwvLCwsLCwsLywsLCwsLCwsLCwsLCwsLCwsLCwsLCwsLCwsLCwsLCwsLP/AABEIARQAtwMBIgACEQEDEQH/xAAcAAACAgMBAQAAAAAAAAAAAAAFBgQHAAIDAQj/xABFEAACAQIDBQUEBggGAgIDAQABAhEAAwQSIQUGMUFREyJhcYGRobHBByMyQtHwFFJicoKSsuEkM6KzwvElg1Njc6PSNf/EABoBAAMBAQEBAAAAAAAAAAAAAAIDBAEABQb/xAAwEQACAgEDAgQEBgIDAAAAAAAAAQIRAxIhMQRBIlFx8AUTMmGBkcHR4fEzoRQjsf/aAAwDAQACEQMRAD8AY8FilyJ+6vwFMmx3mxeI4ZX/AKBSXgSMi+Q+Apv2Af8ADX/J/wChaWkLT3KFSwTbGk/5v9Q091QbI0ggkDpy6UwYK3Nn+J/jXDCbPuFtQvEc+npRpgnO7grRuhcxUsv211gkZRMHXWNKBb1ulrENaw7EqmUMTx7QKM8GeGaasjZuAfDpdxLi2Qlt9NeB16cZiKpq+5LMWMsSST1JOp9tdd7BRXc2W+0zJmimDAuaBWzgagcOPH2TUHZeDa9dS0glnYAfMnwAk+lWy2wUw9nLbA4d5zxY9fw5CgnkUBkYamKGz9mspBCtlJmPCOelNGy9mByI99St3cVaTuu2U/tcKMYu6tpXu2QtxgrFVBAlgNAZjSeNJ+db3GSwtLYrTe3C9njcSqsB2aWhy1LKjEe8+ypezdiG/gzfN1QqOVg6EQBOtLmI2jcGIxFy7bHaXi+cEGFLuHMeyB4U47qbdF3Dvat2WF21lcZSzhlL5XOUDugDTzI51QTtC1tC3Cg5ohZ48aglWEEHT8mjW3MTZt3OBkgyhBJ46EhuGlCMK6XGCoYaRAYD1iisymG9m3C1xUOWWI4dCDTljt03GGe8OCiTQrcbZdtmzkKzKxAaNRyPzq3dsWwNm3v3DSpPfY1FKbK2TcOFe+qZlQmePmfdS/jsNDDUjNMaiOExw6Vb+6OBRtj3e0MLmYkyRpEaxVX7Qs4cszq8WwywMxJ+zDanXSmQYMuQW2GOZtdFEmYjXSvTpdPgD8KI7GS27JLA94CGMyM2XmemtRMWQLtwayM2p/GsmFDkuzBrFtR0CD2WbI+VK30h3CLNuJ+3y/dNNkQsePwVB8qSvpJxYRLM82b4CkMPuJ9pHbka8qONuKoAGX41lLcZdkNTXcsbBX+6vkPhTxutcnB4g/8A5P8AbSkHBsIXyHwp93Xb/A4n/wBn+2lVInjyU1fxQs4VSNWJaPM0v4TeO8jhmaVkZhA4c4piV8G2WxfuG3pmVmJyxJAEjnpUnEbrbOS2l1r47N2yq4cwTr4acDqaELYsDA2FxGDuDily00EeK6HzHH0qjb+yh2jqTqrusjnlYj5VYW397UwODt2MDeR3YZQQUuZEjieIzGRE+PSq+GIIJLHViTPUnj76x32GYku4wbjbOFm7cvHvZFyjzb5wPfTlhHbEmXJKg6AaAenWomwtn9ls9nbVrksdOAy6ewfGuux8MbmHyWboRpMEjMDr51JkeqW5bhhW6Q0jZNoqAUB8eftpX23iThmlRmtcGQnUA818fOiKbNuW7bK105mAmCYBJAke+g2O2LcQEOymSsBQeEiScxJmg0oobtcCJvLiwzqLRXs0EqVyic3WNTEc+FOH0ebZw+Gw20MW7qMRAW3bmJGXMAq9C+npSlvtu+cJiDH+W4zL4Toy+jT6EUF/RmKZo7p4QQdSY4TPtr0VK4o8iUfE0EdnW2usbjktccksx4yaJYnZQyzlg9RoQeRnrQFmvWyVGZMpIIHUaGTRXZe2Ljg22GY8QeGnj140icJfUizHkgvA0H93N8xbNm21stcZgtzLy1yyAOJPGKuzeUxs29+5VC7J3VvXR21lxauB2OcsQAscoFdMXtTGZTh7m0btxD91QYMeLCTwo3XJHo8TSCm730sHBWGwxwouAMSG7TLx6jKaG4/6SVukzhFAPLMP/wCaHYndMXEz27hk8M32SehMAqfQilXEWXRyjqVYaEGii0+DpQrkbLG/eRwyYW1l5q2pPqBpQpNodveuPkyZsxCgzEnhMCt9nbIQjvSfb8qkWtmC3dGXg2n+oVmuL2DeFxVl53Rx/ef3MR8qrH6W5Y4ZevamPLsx86tG6OP793/deqz+lIgXMPPJbnxT8KxC1vIQl2WYmPfWVOfaiBY1nyrK65DvAWZgbWg8h8Ked3RGz8T/AO3/AG0pJwl3QelO2wD/AOPxX/s/20pqJY8nzPtS6bjIeJya/wAz1qbzdnkzEopJA5ZmgEx6CpG031UQAInQRxJ/CoUSpArhi4OaGKYtm4dLqjNwJHvOtL0U07uBRbmedDJWHGVFsY2wz4Q5BoucHwAYr/SKUd2MQqZrZ0acw8c3T2e+nLdnFZ7bFZ76K+vUgofaVNJ2LwgF5jEKdP8AU0V50tm0ehhdoZcQSwLQeWgLQ0GRPdj3ihF7awW8ufUNKtHIcf7+lRUe6JXtGy9P71wwuA7zZuTq0+YIP58KHUiid0Me/WyRicLGhaJRv2uR8m0B/h6VR99CrEFSCNCOYIEGfGav7C4QthjrKgNoeXKPf7qpPfC0Fxl0DhI+AB94qvpZNqjzeoik7B9rO3OJ6nrxo3s/Ci0GYkSRpw4cTFLiinXdjZqdiLl1QRqZPAKDz01M0/K6QvFzstw5sG6zYdFOnOOpZiF05joOcHpRu1uhMtzHeE8TDH5R/PSxs/FrJv3S4t9r3FQAk5EM84AUOp5ySAOZDxsPeZMVaZkDK1oEvnyiFg94lSRl0M9MvAaTLJvkpjj2JeH2CiECZRh/f5g+ppJ+kTdX6vtLY+styQP1k5jzXiPWjOG3ztXW7O2z5p7mZAqk8InOSA0kAlR9oTFd8XtEX7DlZkcQRDKRyI4g8DHlQpyi7OlC0VEMJiCqMDIP3SYjXSQImjmzsCyXLOd5ZriDKCco7466zrXG2sXWAiJJHlOkUTw10PicMB/81n33EqjU26FSjFRst2f6rn+65qsfpVuDt7AP6jH/AFD8Kspm0HqfazGqv+k3vYm2ImLWn8zfhRJE0fqA2xsjB+6NCvIHr1r2o+yHYK5KnkNPU1lbdBtWWZZswq/nlTZsVv8AAYwdFb32x+FA8TbCsQvAExRnZR/wOO/cP9BpiEpbnzdjrhIQmfsaeWZx8ZqNbMFfzxozvHtNLyYPKpHZYVLTTGrLdvEkRyIYGgwER6VwYZ3W2UMRfCMYQAs3Kegnx+VWtb2NatplFtYjSAKq/dB4e51hfi1WDg9ohAM768hx91QdQ250eh06ShY7bMBFoLbA7ogKdAYEAzz60JxmyszQAOEGdD4mOWpqdh8KUCEtH2jxIEHLAMcdZPtr3Ggi4IJMTx1MGIk+2ksPC7doGHY8zA73GTwrjbwBFoXRq9txI5OASCPAwT7aOlWGs1ztqGRgOLsPdqT/AHoCjI0lbO2ES1dRgn+WwOh0g9PbVe7+bo22Q3bfdur9pZkN4jofyaeVwqq2UsQjjXkZ4en/AFQzeXKlqM2Zsgk+Ma++mQm48EumGRJrdPgovCBs0KMxP3SJmNeBp+sYGbFkusNwKjQcYXuj0pCRyrhtdDOmnPrTvuttQPctIuYlm72Y8OXSDpwjpV+aLa2I8MknuZhLgtOEuJmts86EKUJhSQSCIICyI+6NRzftnIqB1S0qhgM05jI8SFgiCRA6nXoi72CHuIvCCZ8CV0pj3au3P0a2Sq3DGhaZg8NedStbWX4576SRi8HhrQ7QW/sd7lGmup4xw5axypL3L2o9y5deAJk3AJ1BEljPEgyT6064zZ73FYv94EQOHCKrnYt9sJiGIWShIdTwI1UjyIJ9tbjScWZmm9Ssmb3bNa22dVOUjRl4DnB5RXLdTvYrCDretf7i0yXts2rlv6nMIHeRoIA6HqByNCN18Lkx2EH/ANymOkNNOxu9mSTjSbLSZtF/dX3iarrfy5GKBHEWgB6s1WAzaJ+4n9IpJ3rsqcUpadVVR01DfjT4kfcAKx4CCYUiAfI61lerby5Dqw7y9OHX2VlE0bqZYCXpA1mmHZVycBjj+wf6KTVYgCmrd9v/AB2OP7J/orkZHk+dntnKuh+z8zXSzAK5wCh0PGQJEkRrIoptphIgyIEHT5ULvrJRVljAER95uQ91DY5qixt3tlYMWxdUjvRJzHlPAHhrNShhbRxFvJ3kadZzCAFJg8pBA8JNDcDsI2LKRbzPK583TUkqJjSYHgKO7Kw6W7tlAApPaQo00Kgkxy1C8+JNRSW+qyjLKUcLpVsNdvClwSTqYIniPKa3Nq5l0uKADqAi8eh5ipX6SgXXQjnPy/PCuuLtqUFxSDl0YggyOY06VOyHo+tamoz77ft+xHcSI41mGw2UANoQRPkeXyrthnAAJHMAeJ6fL1ra3jEuHMTAGnTU68eekHyrkM+IdVqm8K4Sd+tbAHf8lcK1xdCp1joSR7jloG22xewrC4gFxE1aAQe6T9oarMGmLfe+v6FiDy7No8+XvikF3K4O6I1ZAehIAbT2keyjS4GfC2307T7PYrVL5y5Z0OtWp9G27zLaF9kGZ9VJ1IHKBwAPGePlVUNbr6K3UTPaSwToVymNDEQYPWKvzvZRXcPAk25PsI28eELC0zKVF53Acz3lUrBjkpzDjyHHWnHdBQbOXjk7pPUdR65h6Ux717tfpVpFQqjI2ZZWQZ4jQiJ+VC92Nn37ZfPbKIY4kceUCSeZ1Ph6BkglGkPxSt3t+pLxaKFLRooJ9mpqpLuBzMbhhcxJ6mXI1IHDy86tnehX/R7gRGdiIhVLGJ1MAcImom627TBw961oFkZwBBOgATlAJmQOUc6HCnXqFkr6nW352ImG3Re9ZZ7bxdGjKZKtEEd4cAR4HWag7vhhtLDq4h1c5geoRm+VWjibKYYv2emczl5COnQa8PCq/P8A/sWCeMOT6WbprY/W0Ky1otDg7fZ/dT+kUg71Y1himA1jIcpGkgA+2nq+2seC/wBIqtd7b3+LujTgo1/dWqEeeiLi8TnHCATI8OvtrK1N3lJGvISOHlWUxHDmL0gU17DaNl49uit7kpJt6AaU3bFu/wDiMcOZW5/RQ0dHkpV77XGRsoLaGB4VywmMFvFrdYaK4JHGP+uPpUrYFxkIZVLM2VFA4ksRoPEmK6Pu/ikxSi7g7pLXNVZWCtLcM4kRrxmlpOV0hzkkWxhtqWnUDgRxB18dOog8fGoGNay1wOHZOzgl+80CeCIoJaWjSOAPAA0dw+ybFmwzXQrsIgsohR9lQoIgD8aG3LiG4Wt2oEfYQjpJOvOZ06VPkXytmXYn85Ndgza2fddFcwoKqQ3egyJBysAwHCAwBHOp2C2MqmQ7TEEAQCOABBnTl5UEt7zvcBtF3zO2YhxwAg5VjSO6Tz4034XRPb8aihqe8lR8313TfIy0n9zhdwggDMRHDSY6nzoHidk3BGVgQCSY06RoeQA+Hqznj6VFxia6cxHrxB9oo6JpNu5N7srb6QMYRatWJJN24uaf1U739WWhO9TZMGQOYA9pH96M78bOzXcPdH6xUjoSP7VD3n2WX2c7jihDegOvummRrVFe+T6T4dX/ABG1zuVblq6Nl7Ua0lm5bguwIEgkAEAkwOPCPWqZNWjfsFbGF1iAJ/k8jV2ZLVE7p3tL+v8AZY2yN53yntlLQQJUQw0B1UxPHlr4c6ZHZblvtE1VgGHxBquNjXQUymMykEeIIAGnAcDHQ6cCKYt1tptmbDlsykFrc8RrJXy1kdIbwrH5P37/ANPzG0nHXHtyvftrfbcYtnWNC3oKi7W23bshh9txPdU8IjieXxoVtLbsW0CN3WElhxIJjTpJpd2lj+4cojhrrPsFdFaY7gtanfJzu7a/SXZimQJIjNmnhrMCDpw8aU8PdzbTRulu8f8A9V0VO2Nfm3eMQT+dPChWyD/jvLD3v9tx86XGPjbNzNaEkOuJPeNVtvMp/S2YDiQDrxhVI+FWPiT3m8zVfbYH19wwNLg4+IAqmKPPsA9owM66ydCPLhWUSCCQJXRmHzrK1mj4u/N/QmzhjH/1D5VGwu/wuXmtXlW32mVQttDDE6AADgTPOguItZZHSa57mbKN/aRaNLSg/wAREL7sx9BRwWqSQLnSbY7bs7ppbxTYju5BPZoo0VjoT4mJPm3hT3aMnwHGuOHwoVQo4CtsQ0DKvE8aujCMdooglJydyBW8GzDjFKBssEEEdVmAfDWlEbv4u2oF5ULGRmTOygTE6qNecTVj2EyjTjU23dkHrU3UdPCbsowdVkxKosrvdzd/srzM/eIJC6AQI6etOqDuele3bSgzA1qRhwCII8jUUuglymiGanObbYJ2pjGRlAViGVpKiTI0XTpJE+ArW7iAcuUyCYBII14rxA5jpzog5EsDyFQsXh5Ro4xI8xqPeKhyRcG4syc1o01uu4rb1nuN/C49GBP/AC9lc9oMDgL3IFG0/hNSd51zWiw4Q3sdDHsJihWMacCehQ/Cl+R7nwWV45R+9/minLK5mUdSB7TFWzvK4Fq30EeykTcfYjYm+DHctwzHqeKj26+lP29OHi0Bz0AHjXoZnc0l2K+mjUW33OOysQpYdmSdYgA/ZYnz+z8VBpjtv2V21iH7iI03CQeDoQyqACSc/Lz5CheD3YxGFtWsQezbtMsp3gVlZE6ankfGjeykfG5rUrb7ucNGfVWA+zIkEH9k+yubyNW1v/X7X6lax9Ljb0zbW1/m+NuVbXoC8LibS21treW72Sx9l1JBdypgjUDMF0PPlS9vBiw+YBtBoo84EkeUeHHoKZ9v7A/R7uY3gblxP/iKIBmgmFZzMACPHjypLxOx791bt1QpW2naPrBC+o4jjx4A1kZZU7oJ4ulnGoyr13/Tt+3kiTsHMwuoqkmJhQWMARyqPslCMc4IIP6Nc0IjkB86ffo33cZMJN0G3cuENIgOByBJB8THKaI7xYW0rC3AN7szlulRmKkgsMwHOBp+FHGDVvzPOnJSSS7C7iH7zeZ+NIO1z9de4dfYTTvefvHzPxpExtz65j3dWuD301EKOV5tGgj7rCB6Gva1s3vs6/dI4dCKyiugqGLbZy3CPH46/Onn6L9kZbL4gjW62nkAF9mnvNL2I2OcTiLdsGM3E/s848Yq1sLh1t21RB3UUBQOgHCnqOltks5WkiHfxircyRMKWbXh0+XtFeYVZlzxPupcVGOLi87LFtr91AY+y4CKTzUDMY4ajjQsbRvHDpctKtu/jb5AKyrZVMKdZHUE9CPGq1DbYmciwIrQChZ3iTObYtXmKELcZEzqjHkzDXTmQIowrITlzAN+rIn2caW7XIXPBqRWiyhB5V3a0RWFPWs1IxoEbwXsjyPvIPeSKk2taFbzLDWP2nA9FbMfdNE8IdBXh9UqytE2T6mLW2RGHvA/cFwewG4n/IUsWsTm2WTzyQKdd5LM2rxH3rTH1TX3qTSPuxcRcAM2YxcUSMpWZGndV5ny10ikJbX9z2PgsqUkE9xdlDC4QF9GbvN50JxG0DibxZQGtocoE8SSAT5cBPnEUP3u3mJAw1ono7c/LzoluzgxbtKeI0b2SdOn3quxQf1s9KU1eiPb3+Zbm38P2uFOQZiArr6d7TxidKq3Zyjt7A7S4JYRkYAT2gicoBImOJNWpuzfzWB+yWX36fGhO8WBt/pOFyBEJuPccBQC+VQZJA4yBqetPa9oCE1F0/vy6X8/b70Qd+wtxwM1s5V1V3yRJYyGHhxXmCK47k2R2d9onMwThxCieHjnOlN1u2pQkqpOupAqXbtjkB7BTWpLZvZfYhXUY68MXb53/wDF2+5AsuFAXmdaVt7yc9phMgEaDnmRp8IAb20dtGTM60v70YrIgbiDcy/6ZpzwN7Cl1K7C9ikhiYgHUVXmPuhHYkqPrGPU8Ty9auBti3OxlxlLQUXmDBOvSelUPjf825PHO8j+I0nJj0hYpajMbtFjosgSSDwOvwryuLpppoaylUPLUwmNu27wdFOa0AeAOjSDIp/2FvjZvQrkW7n6rGJPgTVOWyZBDFWHAgwQfMfnSu2J2qxhbqq7Hg47resaH1E+NWpxrck0Wy8r2DRwQ6BswIMjk2hE8YI0obf2Paz4chXQYf8AyymogiCrSCY0GvHXjVXbM2xctf5OKa3+y0hfTivwpowG+99f81Eur+sIB/mTun2UasXLEG8Lsq499LjPh8yMC162GS64H3XQHLrpJ91A72CW1axKXsPcfGPcc2rq22YsSe4yXAO7HEiQaPYbezCXSA6lW5ZlzD0Ya+6j+Bv2mH1Tqw6BpPsOootbXIt4wBZxmJuXBYW6LbWrFs33Kh++RJ8J1BnwNHN38U92yrXILa6gRIGk+2a6jBWwznIAbgAuECCwAIEkanQmu2GtLaTKuiqNPLU8aXNprZHRTsC7cKMyDmjufapX5mpOG+zSth8b2t4nlMD2/wDZ9abLC92vD6qSlkbRLk3lZHu2w4ZD0PsIKn41VG1n/RMB2NtzEgyCRLTIJA4kGatHtst0eMj3GqT3wu6BeWZv6ifz6UGJXJL7nqfCZaVk9EAMMDMnWTqZ1q2NmwtlFHAhgOJJJEan2GPAmqv2fZLMoAJJIAAnUkwAAKtvZWxLrOAthkYZtWQoBMDVmUfOvTaVqy3C3u1V/d/x747nfEbSZLaZGZXDPcBHCDcCDMv3h3GEeJo+mO7drV0ad0jL0JK5vOCpE+NLm8uDFu4LQ75AtIBrLMTn0jgZZyDwHPSpuAJsvawqkM+YteYcFBlsg9Ymm4Yuc21wB1WSGPGl3/R8X72G3aQ+pPDiCBIWTPCTzoqh0nw+VCtpNFsSSO8oEZtdZ4qD5+MdKI3GhG/dPwo5bo86IDwf2Z6CgeycURfAbUPqJ5MNPbB91HLOlpv3T8KA2rPfTqCB7dPwq+FPUTvsE7+Olnsn7SMhXxRh8jI9lVN9KewOyvjEIO5d+14PHH+ICfMHrVj7VuBcXZMf5loideKNP/Os29gFxdl7T/eWJ6Eaqw8jrScmNShQ3HNxlZQMVlb4uw1t2ttoyMVYeIMH0rK849Ibwg1AkkGPWofZfXkuYyAt6LHXzoriMMLaiCftEknx48K8XZouqTmIlXXUcc0A+PLSqNGqSXluTaqjf4HbY+yO0ttduOkLrcTLlZdCxysB3iSY8Mp4xFR9mYG4xULh7hJ7RyVZQwTPlVsrHzESJjSj20tm3Lgtp29pXRQLZQGNbhYseGZoCqB59aObF2LGIVrdwqf0fsNRm4SVc66kdKqjGt2Jc9thYwOE7UuLZzNbMOrAq6nxB16jpW2JNy3owYek+8VZG7W7SYa0VgFySXccWPiTrwj1mhG9adpavpYKC8gCSzAavMZQAe8COYHPXSiWSL2AuVilgN7L66WsROv2XII/16ew0Wvb4Ylk7J7YHaHIGVSp72mkmI5mOQNV5gcAc+dlLE/aEwZnXX88K4bz41rV62LDMoUKwHR++p0MiYketeVLrFO4pblWhSeleRaO69gEsRydh+Hup1tju1Uu4e38SCQ2S4CZYFQpnnDLw9hq0rGLV0JWQQplTxB/POvLkqZJ1HSZcS1yW3mBNoXoeegJ9xr57v4hrjtcYkySfaZ091XfvBiRkuH9mf8ASzfKqa/R1GGttIzF2BHOCBGnpVPTLljeh+mX4BDYDxest0uWz7HU19RYc6V8oYN9KvT6NcdduWn75a2IAzEtDcwGbWI5GeIiKuW7SL14YuXkHsYbK3XuwWuEACOUAjToTJqNszZaoWukd65GVY+ys/E/CiTOrEmNJOhEH2UMbbYbGNh8pzBQxbSOIEdZ4GroRpVFep5eSbnLVIK7wN9UuoBzDU8BodftrynnrwgzU7FiLVw/sN8KgbbuQijXVlGnr4Hn5edStoXJsMfCPeBU9bL1GXyDTpYc/s0AxF0gZwPsw3s1o3jmjDt5UINv6tvKrcb5ESRvvLZ+rDrq1o518V4MP5dfMCvcJYdlDAcpE/Oam7JIuYazmPe7NJP8ABM/nUVy2SRbJTlPdUA6cZBIEDw8j6Ze1G9ytPpT2DwxSLqIW8APRW0/l9V6VlW5j9nrcGgHLjqD5isqaWKM3quimGZwVVZU21rRyHKCSNR6a132ehW2s6GNRQLFbVuNzj93SuNreO6uhUP58fU0EM8FK2Mngm40izrGDs5QwtpOhnKONE9hH6wE8lY/IfGq42fv0EUrds3BxgqJ+dTcP9JFlGU21J1hg0DuwvDoZFUvLBrkn+TkvgtnaGL7FJALPGgAJ4DjA5UE2Ds0PDupJ1YZupLEaSQD3mOn61cMDvJh8cp7O4qvljI/GfIET6GaP4A5ECnoNT5daBeGG3Jj5plMYnHrbZ1US4LCeQMkeppOx6tcuiWOYn7R8NaPbSYC/ihI7t+9Hl2jUFt63F8THt0+deFWmbPeWDHiw2uWt2Nm5aZSBMnr1p22tiCih1MOOB+R6jwpT3cQLcjkJ+JozvDdkEeFTze5fijGeJJrZoD47aQu4e6/AZHkdIUrHoQR41XF29NtFIEidecRwokm0WVMUnFGBjwJZV94PuoVfXQGrsK0nz+LEoOSXF7GWQeWlXzulc7DAWUdwmcKWZtftW80ZTxgCI8zVJ7Dwhu3rVr9d0X0ZgD7tavTaTkKptgAhjHNhFtgAFDqTPCQTE8OY9Hp4Ju2K6iTpRD9q0qomVs2nGAAeYIjSKQMHjf/ADjIPvMFk8O5aGZR1M5T6Gn62mVEUKFyqoCjUDQCJ8KW8HsRLeNRsxZjeuXpMSC1tlYactR7BVUdkyR1YzbatlgkZoDqSBw489RoPXyrNqX8tkyYBKCf4gT7ga02w4HZysywiYgGRrJB15iI4HpQffuybuGSyGym7cVQfHK7wfA5YPnS4rZeoT5IW8e2FbCZ7V3KouIuYoxDcyo01BniPdXO/vDhrdlGe6ALigrAYyOsAaCZ49KX9obUF3AJZZctyzdS26aDUK2UwOpHtBrnjrts2bGIt4i1bu/o4BS4oKuBMgT97MCDH/b+NgatDPuXtJbttrYGVrLshQ65lDEK6/h6UYxltSW72vKOZ4R8PIweVVKl+7bV8TbLW8xacpIyllDiP2TMHlIHjQVN8sYx1xDCOBAUH2hanln0upD/AJOpWi6d495LOERf0loP6iyWYzEgcYjWsqgMfiXuvmuOzsebMWPlJr2kvqH2GxwKtw0wodcQyfM0XK0OuDU+Z+NefJl9UduAHhUPDbKGTM4PCeh11A9lEBbDGCYB+FEr7uNEQD9phJ9AdB76TKekl6ubVJA/BYNrVtnLsmYHLbDEacASPnQTF3bjZmLuYy/eaOMdaN48dmB2hJe4C7E8lXQT5kn2UMfDyrEEMvHQ8xw4VsZy5bBxXWo32UIXUHUVsq/ZiZzD410w9ogRz5H0rIAdB016a/k0N7nsdStOF+g37Hu5Xt66MRJ9pqfvJi1+7xbT3UFsYU3LYgwQT8a54m08FnaYB1/POlleP/GmvIVNsAoEQcGlm8Wk8fADgPOoF1u6B+eNEd5xFxf3f+R/AUJc1fj+lHgQdqxx+iy2hx9tnZVCK7LmIEvlyqNefeJ/hq4MVhLjZRbj7XekqNJE6MjZhE8IPQ1894A+IFWRuTtW92F6Ljlk+wSS0QsxB4jTgZqzDlUVTQvL07lumWnebXQacqEYN5xU8Qqt7TA/Gq6T6VcQEh7FpzAIYFk4ieGommncTeG3ibTXrrW7RLEZe0BOVeZmIkk+gFUY8sJJpEuXp8mPeSGXbV6eziYzCYJjVlgwCJ104Ed413xzz2fnPs/7qK+Jwz3EufpNs5OCh7MTBEzGcceAaNOFdMTeQ5Cjqy6kEMD06US7IU7B23bYIPdWdDwHGdKH7RwysltWwiMFAyg5NBrwEactPE9KIbRMlvIVrinlvAACjORx2ds4XrThky5swKnlxqqNv7nXLSHEWVzW/voAZTxjmnw8quK3tJbFi5cYgBTxJgfZmqi3h33uuWt2GKIftOBlLTxjoPHj5UjO4afF+A7Ap6vD+IqBTxrK38qyoEy8aGoXcOp8zXTP40Bu4psx15n40jSPkwzfvhVk1rsnex7bA3UF5eUmGH8QBkeYNBMXiy4gxoeVRprljTW4vJGM9mg7trbLYi61yMoIChZmB50LBhgR1FcWnSvQ58PZRqKSpHRSiqQ+CDbUjjQnHWpdRz1j2VJwF7NZU+VD9tXypVhx/tUcF4qPVz08VjrsOzlsrPE15thB2bHwNS9nN9UnkKH724jLZPlQLeQ+lHH+Aq74x2qAEHucvM/3oAK8e4SZJJNeZq9GEdMUj56MdKom4aYEcz0n5Ue2TtM2LguATyIBiQRrHiNCPL2BlAEAkz5fCY0oomCyojNP1maJ6AgA+3h6VtryKoRfv+/6J9zZK3AezPHVNIDIdQRzBXVSOq0v4/AG1q2jzoVPtPgfKrG+jewt9btm6splFxDwZG+9lYcJlT6GhW+G69wPIuB7S6AsvfniRI0J8axxaew1zjKNP3/Ik2toXnKI1xmUEkAmYka6nWPCa2xZhokyPP0qVgdnwwJ41D2gIuP4f2/vQ65N8g6Eo8HTE4i9btW3W7cXMTwdhpJjgfD30ybBx91rctduEy+pdjzTqfP20s7XvKbVpQZyZQf5YnykUa2CfqR/F/UPwotUvMRJLfYm7YxDtabMzERwJJHvpNYa00bZc9i/kPiKVUuHnrXStsXFbE3DqDrWVIF0ZByjnWVuo3Sd+zNBL2GaTpzPxpoxSqHYI2ZAzBWiMygkAx4iDQh31pTYwCtb8DXMqaM3X0qIRWpnURFQkcCfSsyHpROyQARXNlrrMoK7vNNsqeU/jUfbdstlAE+VSd3/ALRHWpWMTLc9PnU/GQvbvpxr2Ef8PbniFX4Uvb6XiyhF1k6+lMG7wmyKW9ut9afClwXjKM0qweonOmU68elGd19kHFXSqEDIuYySOYA4A/kVETBNeusFInjB4ngNBzo1u3cODLuGBLADUdNfzpV6l5nlRg+V2GHZm5D55vFTbGsLMt4HQaeNS9+MMVS0wAAUlY9AQPYDQS/vdiG+zcYeIA+HCK6jbt3E2zYuwzlkKNABksEgxp97l0NFtwMp3Y5fRrs4rae6eEZAeugzH3L7TUvea8FsXGb7Kkt5sRAA9dKPiytiwllOCqPdxJ8SZNV1vJjziFUA/V94iOehlz6THh50UtkdFahYwt9C8BgTQnaluLj/AL3xANRDMg8CD5e+iDW2vLI1ddCP1l5H94GfbSKD1eYIupoJ5aeopm2EPqR6/wBbfhQDHIAQMpVlENPXnpy1mmDYR+pXyP8AuXK1E8+55tzSy/p8RSsD+TTVt0TZYeK/GlQ2TyNaxceCQLhI8tNKyua3dII1HvrysCGRxFDMRoPEzHl1/PjRPtlaTpC8YafzNC7zZiSSBPu5AeVYFT4NcsqKjFaN4bZalf8AMU+TL+NdTsOeH9S/jXUc0wRaURXJlov+gqvFlH8a/I1Du27YP219v4CuCUZPsSd3E+uHSjG37QBDcOVbbs2F7C4QZLXbUHWO4rk8emcfzVK3kQRbnqB6nTl4mp5/5EV44/8AS00E917R/R83spJ2rfm45n7x/CrM2ckWFUCI0P8ACDPwqubthWH3JPVwNfKa7ErkwuptY4oAXGOaQYPIjQ+2u9m53f76ddRyrvcwMcWt/wA4ri2FH6yfzCqlsQKyStwx9pY8OPu+dGNz17TGYcdLknyUFuHpS0tkDg6j1ozu7tEWL63Rld1DADNHEEa8eEk10aQy23Rb29gdsPihbnP2LBY46KCY8SJpHxTDJay8HtwpHCckR7dPWp1rfi8xuObdsjgAMynUjjqeVRNp3rTEHsmtC5pCOGQsdAcjgAankwpmS9q98P8AQZiqmn3+/r+5X9zu3WBmMzfE0W3af6/T9Rviv967bQ2VcRnS6GW6GMg6zpIPQgiNRQe1jOwugwSVmeXEf9UrVuZo2SW5x28GW/cH7R9+o9xFF9i3/qlHOP8AncNBcfjGvOXYAE6adBXmExBQzyrNW5kunei1yH9uNNk+YpabwHxpkthL6AZpHT+/yivBshBwFESxWwsuh5zWU1HZKEANrHhHwrK2jmQbihFyDlqx6t08hwHqedDzBOtSMY0acD0+dRrdukTZ6/TY25anudFtivRbFYENewaSelS8jU2x41oyVIyGtWEVqZksaHXdjDf4S2QOJdj5l2Qn+VAK03rUgI0EhCGIHGFIZvdNMH0Y7Swl3Dphb4C3EZwHZmSQzZgARoTLHQ9KZNpY7BW7eKshQpVHVneGzLEMAZkDXhAmjWJuSlZ5U8um40wfsu4DauDmC3xImql3n2cLV4wNGk+sn+3vq19wNnXr+Et31XMrLlOoksncYkHqVJ9aHb5bo33sXLgtEdlmfWBoskwOJkcIoFGSlwNjkhVNlRC34VqbfhXdWrGNHY/5aoimyelSNmWGN1ABqTA1jU1spNbW7pVgw0IMg9D+NapuxbwRotbevZVixhWCLlc3Lene0CjMYjr7KJ7w4bt8D9WBMTbPIQJU+2qWxWOuvq9y43TM7N8TV27BBOEtodIRB/pAo5y1Mm+W4LcR7m2bl2ytq9bUPbP2oOaRoRPIcetKG8OGy3Z5MJHwoztLaBXEXFfQrAnxCrxGn5HCgu2cZ2rgjgBH58KG23udCPkDhXtbBK2CVllCizzD3GQypimTZ20Rc0Jhvz7aXQldUSKOMyXN03dDiqGsoVs3a5UQ+o617Tk0RPHJdjbam9TX8ObDWbQ+sDi4F78BcoWf1edCEFRrU1KUVHN29z6TpsaitkbCvVEVqy1gagKr8zsWrmyHpXocV7m0rDXTPLd0oZUlT4VI2jt3EXbYtPdY2xHdkxpw0mKica9FuaJOieeFT7FgfRlv2MJZ7G4oKIzFe/lgNqdDodZ18+tT94vpCtCzeWxeLPeDDXULI5anXly41U9/DTXC3hiDTVPbk8+fTVPjk7otdeyra2mlbBqVZ6MYLuc2tiuZWpBFaxXWdKKOVuzmZVOmYgT0kgTVzYXGqLZZIKq4Q6wZyZvskcI5j0qm3WuWNvM7FnJJ+XICi5JM2ML75IP0u4w4NDe0AfKg6oK1Vif761Jtoa5ug8MLVGiLXTsJrutrqK2DAUFlaxLuQ2tRXq6V3JmtWStsx40e5PUV7WqNFe0xZPMjn0W+zPbSitidKyspB6i4NTxrSK9rK0Bm9o1s1wkidfE61lZXGnOda2RtaysrQUzZjXIVlZXHS5Nora3WVlYzY8nrLXM1lZXI6RgFeXbIrKytMpNHiWgBPl866GvKyuMSo9Rya65BWVlYxkN1ua3LYFcDWVlcjJrcxTWVlZXA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MWFhQXGRcbFxcYGBcYHBwcHhgYFxscHBgYHCggHBolHBwYITEhJSkrLi4uFx8zODMsNygtLisBCgoKDg0OGxAQGywlICYsLCwsLCwsLCwvLCwsLCwsLywsLCwsLCwsLCwsLCwsLCwsLCwsLCwsLCwsLCwsLCwsLP/AABEIARQAtwMBIgACEQEDEQH/xAAcAAACAgMBAQAAAAAAAAAAAAAFBgQHAAIDAQj/xABFEAACAQIDBQUEBggGAgIDAQABAhEAAwQSIQUGMUFREyJhcYGRobHBByMyQtHwFFJicoKSsuEkM6KzwvElg1Njc6PSNf/EABoBAAMBAQEBAAAAAAAAAAAAAAIDBAEABQb/xAAwEQACAgEDAgQEBgIDAAAAAAAAAQIRAxIhMQRBIlFx8AUTMmGBkcHR4fEzoRQjsf/aAAwDAQACEQMRAD8AY8FilyJ+6vwFMmx3mxeI4ZX/AKBSXgSMi+Q+Apv2Af8ADX/J/wChaWkLT3KFSwTbGk/5v9Q091QbI0ggkDpy6UwYK3Nn+J/jXDCbPuFtQvEc+npRpgnO7grRuhcxUsv211gkZRMHXWNKBb1ulrENaw7EqmUMTx7QKM8GeGaasjZuAfDpdxLi2Qlt9NeB16cZiKpq+5LMWMsSST1JOp9tdd7BRXc2W+0zJmimDAuaBWzgagcOPH2TUHZeDa9dS0glnYAfMnwAk+lWy2wUw9nLbA4d5zxY9fw5CgnkUBkYamKGz9mspBCtlJmPCOelNGy9mByI99St3cVaTuu2U/tcKMYu6tpXu2QtxgrFVBAlgNAZjSeNJ+db3GSwtLYrTe3C9njcSqsB2aWhy1LKjEe8+ypezdiG/gzfN1QqOVg6EQBOtLmI2jcGIxFy7bHaXi+cEGFLuHMeyB4U47qbdF3Dvat2WF21lcZSzhlL5XOUDugDTzI51QTtC1tC3Cg5ohZ48aglWEEHT8mjW3MTZt3OBkgyhBJ46EhuGlCMK6XGCoYaRAYD1iisymG9m3C1xUOWWI4dCDTljt03GGe8OCiTQrcbZdtmzkKzKxAaNRyPzq3dsWwNm3v3DSpPfY1FKbK2TcOFe+qZlQmePmfdS/jsNDDUjNMaiOExw6Vb+6OBRtj3e0MLmYkyRpEaxVX7Qs4cszq8WwywMxJ+zDanXSmQYMuQW2GOZtdFEmYjXSvTpdPgD8KI7GS27JLA94CGMyM2XmemtRMWQLtwayM2p/GsmFDkuzBrFtR0CD2WbI+VK30h3CLNuJ+3y/dNNkQsePwVB8qSvpJxYRLM82b4CkMPuJ9pHbka8qONuKoAGX41lLcZdkNTXcsbBX+6vkPhTxutcnB4g/8A5P8AbSkHBsIXyHwp93Xb/A4n/wBn+2lVInjyU1fxQs4VSNWJaPM0v4TeO8jhmaVkZhA4c4piV8G2WxfuG3pmVmJyxJAEjnpUnEbrbOS2l1r47N2yq4cwTr4acDqaELYsDA2FxGDuDily00EeK6HzHH0qjb+yh2jqTqrusjnlYj5VYW397UwODt2MDeR3YZQQUuZEjieIzGRE+PSq+GIIJLHViTPUnj76x32GYku4wbjbOFm7cvHvZFyjzb5wPfTlhHbEmXJKg6AaAenWomwtn9ls9nbVrksdOAy6ewfGuux8MbmHyWboRpMEjMDr51JkeqW5bhhW6Q0jZNoqAUB8eftpX23iThmlRmtcGQnUA818fOiKbNuW7bK105mAmCYBJAke+g2O2LcQEOymSsBQeEiScxJmg0oobtcCJvLiwzqLRXs0EqVyic3WNTEc+FOH0ebZw+Gw20MW7qMRAW3bmJGXMAq9C+npSlvtu+cJiDH+W4zL4Toy+jT6EUF/RmKZo7p4QQdSY4TPtr0VK4o8iUfE0EdnW2usbjktccksx4yaJYnZQyzlg9RoQeRnrQFmvWyVGZMpIIHUaGTRXZe2Ljg22GY8QeGnj140icJfUizHkgvA0H93N8xbNm21stcZgtzLy1yyAOJPGKuzeUxs29+5VC7J3VvXR21lxauB2OcsQAscoFdMXtTGZTh7m0btxD91QYMeLCTwo3XJHo8TSCm730sHBWGwxwouAMSG7TLx6jKaG4/6SVukzhFAPLMP/wCaHYndMXEz27hk8M32SehMAqfQilXEWXRyjqVYaEGii0+DpQrkbLG/eRwyYW1l5q2pPqBpQpNodveuPkyZsxCgzEnhMCt9nbIQjvSfb8qkWtmC3dGXg2n+oVmuL2DeFxVl53Rx/ef3MR8qrH6W5Y4ZevamPLsx86tG6OP793/deqz+lIgXMPPJbnxT8KxC1vIQl2WYmPfWVOfaiBY1nyrK65DvAWZgbWg8h8Ked3RGz8T/AO3/AG0pJwl3QelO2wD/AOPxX/s/20pqJY8nzPtS6bjIeJya/wAz1qbzdnkzEopJA5ZmgEx6CpG031UQAInQRxJ/CoUSpArhi4OaGKYtm4dLqjNwJHvOtL0U07uBRbmedDJWHGVFsY2wz4Q5BoucHwAYr/SKUd2MQqZrZ0acw8c3T2e+nLdnFZ7bFZ76K+vUgofaVNJ2LwgF5jEKdP8AU0V50tm0ehhdoZcQSwLQeWgLQ0GRPdj3ihF7awW8ufUNKtHIcf7+lRUe6JXtGy9P71wwuA7zZuTq0+YIP58KHUiid0Me/WyRicLGhaJRv2uR8m0B/h6VR99CrEFSCNCOYIEGfGav7C4QthjrKgNoeXKPf7qpPfC0Fxl0DhI+AB94qvpZNqjzeoik7B9rO3OJ6nrxo3s/Ci0GYkSRpw4cTFLiinXdjZqdiLl1QRqZPAKDz01M0/K6QvFzstw5sG6zYdFOnOOpZiF05joOcHpRu1uhMtzHeE8TDH5R/PSxs/FrJv3S4t9r3FQAk5EM84AUOp5ySAOZDxsPeZMVaZkDK1oEvnyiFg94lSRl0M9MvAaTLJvkpjj2JeH2CiECZRh/f5g+ppJ+kTdX6vtLY+styQP1k5jzXiPWjOG3ztXW7O2z5p7mZAqk8InOSA0kAlR9oTFd8XtEX7DlZkcQRDKRyI4g8DHlQpyi7OlC0VEMJiCqMDIP3SYjXSQImjmzsCyXLOd5ZriDKCco7466zrXG2sXWAiJJHlOkUTw10PicMB/81n33EqjU26FSjFRst2f6rn+65qsfpVuDt7AP6jH/AFD8Kspm0HqfazGqv+k3vYm2ImLWn8zfhRJE0fqA2xsjB+6NCvIHr1r2o+yHYK5KnkNPU1lbdBtWWZZswq/nlTZsVv8AAYwdFb32x+FA8TbCsQvAExRnZR/wOO/cP9BpiEpbnzdjrhIQmfsaeWZx8ZqNbMFfzxozvHtNLyYPKpHZYVLTTGrLdvEkRyIYGgwER6VwYZ3W2UMRfCMYQAs3Kegnx+VWtb2NatplFtYjSAKq/dB4e51hfi1WDg9ohAM768hx91QdQ250eh06ShY7bMBFoLbA7ogKdAYEAzz60JxmyszQAOEGdD4mOWpqdh8KUCEtH2jxIEHLAMcdZPtr3Ggi4IJMTx1MGIk+2ksPC7doGHY8zA73GTwrjbwBFoXRq9txI5OASCPAwT7aOlWGs1ztqGRgOLsPdqT/AHoCjI0lbO2ES1dRgn+WwOh0g9PbVe7+bo22Q3bfdur9pZkN4jofyaeVwqq2UsQjjXkZ4en/AFQzeXKlqM2Zsgk+Ma++mQm48EumGRJrdPgovCBs0KMxP3SJmNeBp+sYGbFkusNwKjQcYXuj0pCRyrhtdDOmnPrTvuttQPctIuYlm72Y8OXSDpwjpV+aLa2I8MknuZhLgtOEuJmts86EKUJhSQSCIICyI+6NRzftnIqB1S0qhgM05jI8SFgiCRA6nXoi72CHuIvCCZ8CV0pj3au3P0a2Sq3DGhaZg8NedStbWX4576SRi8HhrQ7QW/sd7lGmup4xw5axypL3L2o9y5deAJk3AJ1BEljPEgyT6064zZ73FYv94EQOHCKrnYt9sJiGIWShIdTwI1UjyIJ9tbjScWZmm9Ssmb3bNa22dVOUjRl4DnB5RXLdTvYrCDretf7i0yXts2rlv6nMIHeRoIA6HqByNCN18Lkx2EH/ANymOkNNOxu9mSTjSbLSZtF/dX3iarrfy5GKBHEWgB6s1WAzaJ+4n9IpJ3rsqcUpadVVR01DfjT4kfcAKx4CCYUiAfI61lerby5Dqw7y9OHX2VlE0bqZYCXpA1mmHZVycBjj+wf6KTVYgCmrd9v/AB2OP7J/orkZHk+dntnKuh+z8zXSzAK5wCh0PGQJEkRrIoptphIgyIEHT5ULvrJRVljAER95uQ91DY5qixt3tlYMWxdUjvRJzHlPAHhrNShhbRxFvJ3kadZzCAFJg8pBA8JNDcDsI2LKRbzPK583TUkqJjSYHgKO7Kw6W7tlAApPaQo00Kgkxy1C8+JNRSW+qyjLKUcLpVsNdvClwSTqYIniPKa3Nq5l0uKADqAi8eh5ipX6SgXXQjnPy/PCuuLtqUFxSDl0YggyOY06VOyHo+tamoz77ft+xHcSI41mGw2UANoQRPkeXyrthnAAJHMAeJ6fL1ra3jEuHMTAGnTU68eekHyrkM+IdVqm8K4Sd+tbAHf8lcK1xdCp1joSR7jloG22xewrC4gFxE1aAQe6T9oarMGmLfe+v6FiDy7No8+XvikF3K4O6I1ZAehIAbT2keyjS4GfC2307T7PYrVL5y5Z0OtWp9G27zLaF9kGZ9VJ1IHKBwAPGePlVUNbr6K3UTPaSwToVymNDEQYPWKvzvZRXcPAk25PsI28eELC0zKVF53Acz3lUrBjkpzDjyHHWnHdBQbOXjk7pPUdR65h6Ux717tfpVpFQqjI2ZZWQZ4jQiJ+VC92Nn37ZfPbKIY4kceUCSeZ1Ph6BkglGkPxSt3t+pLxaKFLRooJ9mpqpLuBzMbhhcxJ6mXI1IHDy86tnehX/R7gRGdiIhVLGJ1MAcImom627TBw961oFkZwBBOgATlAJmQOUc6HCnXqFkr6nW352ImG3Re9ZZ7bxdGjKZKtEEd4cAR4HWag7vhhtLDq4h1c5geoRm+VWjibKYYv2emczl5COnQa8PCq/P8A/sWCeMOT6WbprY/W0Ky1otDg7fZ/dT+kUg71Y1himA1jIcpGkgA+2nq+2seC/wBIqtd7b3+LujTgo1/dWqEeeiLi8TnHCATI8OvtrK1N3lJGvISOHlWUxHDmL0gU17DaNl49uit7kpJt6AaU3bFu/wDiMcOZW5/RQ0dHkpV77XGRsoLaGB4VywmMFvFrdYaK4JHGP+uPpUrYFxkIZVLM2VFA4ksRoPEmK6Pu/ikxSi7g7pLXNVZWCtLcM4kRrxmlpOV0hzkkWxhtqWnUDgRxB18dOog8fGoGNay1wOHZOzgl+80CeCIoJaWjSOAPAA0dw+ybFmwzXQrsIgsohR9lQoIgD8aG3LiG4Wt2oEfYQjpJOvOZ06VPkXytmXYn85Ndgza2fddFcwoKqQ3egyJBysAwHCAwBHOp2C2MqmQ7TEEAQCOABBnTl5UEt7zvcBtF3zO2YhxwAg5VjSO6Tz4034XRPb8aihqe8lR8313TfIy0n9zhdwggDMRHDSY6nzoHidk3BGVgQCSY06RoeQA+Hqznj6VFxia6cxHrxB9oo6JpNu5N7srb6QMYRatWJJN24uaf1U739WWhO9TZMGQOYA9pH96M78bOzXcPdH6xUjoSP7VD3n2WX2c7jihDegOvummRrVFe+T6T4dX/ABG1zuVblq6Nl7Ua0lm5bguwIEgkAEAkwOPCPWqZNWjfsFbGF1iAJ/k8jV2ZLVE7p3tL+v8AZY2yN53yntlLQQJUQw0B1UxPHlr4c6ZHZblvtE1VgGHxBquNjXQUymMykEeIIAGnAcDHQ6cCKYt1tptmbDlsykFrc8RrJXy1kdIbwrH5P37/ANPzG0nHXHtyvftrfbcYtnWNC3oKi7W23bshh9txPdU8IjieXxoVtLbsW0CN3WElhxIJjTpJpd2lj+4cojhrrPsFdFaY7gtanfJzu7a/SXZimQJIjNmnhrMCDpw8aU8PdzbTRulu8f8A9V0VO2Nfm3eMQT+dPChWyD/jvLD3v9tx86XGPjbNzNaEkOuJPeNVtvMp/S2YDiQDrxhVI+FWPiT3m8zVfbYH19wwNLg4+IAqmKPPsA9owM66ydCPLhWUSCCQJXRmHzrK1mj4u/N/QmzhjH/1D5VGwu/wuXmtXlW32mVQttDDE6AADgTPOguItZZHSa57mbKN/aRaNLSg/wAREL7sx9BRwWqSQLnSbY7bs7ppbxTYju5BPZoo0VjoT4mJPm3hT3aMnwHGuOHwoVQo4CtsQ0DKvE8aujCMdooglJydyBW8GzDjFKBssEEEdVmAfDWlEbv4u2oF5ULGRmTOygTE6qNecTVj2EyjTjU23dkHrU3UdPCbsowdVkxKosrvdzd/srzM/eIJC6AQI6etOqDuele3bSgzA1qRhwCII8jUUuglymiGanObbYJ2pjGRlAViGVpKiTI0XTpJE+ArW7iAcuUyCYBII14rxA5jpzog5EsDyFQsXh5Ro4xI8xqPeKhyRcG4syc1o01uu4rb1nuN/C49GBP/AC9lc9oMDgL3IFG0/hNSd51zWiw4Q3sdDHsJihWMacCehQ/Cl+R7nwWV45R+9/minLK5mUdSB7TFWzvK4Fq30EeykTcfYjYm+DHctwzHqeKj26+lP29OHi0Bz0AHjXoZnc0l2K+mjUW33OOysQpYdmSdYgA/ZYnz+z8VBpjtv2V21iH7iI03CQeDoQyqACSc/Lz5CheD3YxGFtWsQezbtMsp3gVlZE6ankfGjeykfG5rUrb7ucNGfVWA+zIkEH9k+yubyNW1v/X7X6lax9Ljb0zbW1/m+NuVbXoC8LibS21treW72Sx9l1JBdypgjUDMF0PPlS9vBiw+YBtBoo84EkeUeHHoKZ9v7A/R7uY3gblxP/iKIBmgmFZzMACPHjypLxOx791bt1QpW2naPrBC+o4jjx4A1kZZU7oJ4ulnGoyr13/Tt+3kiTsHMwuoqkmJhQWMARyqPslCMc4IIP6Nc0IjkB86ffo33cZMJN0G3cuENIgOByBJB8THKaI7xYW0rC3AN7szlulRmKkgsMwHOBp+FHGDVvzPOnJSSS7C7iH7zeZ+NIO1z9de4dfYTTvefvHzPxpExtz65j3dWuD301EKOV5tGgj7rCB6Gva1s3vs6/dI4dCKyiugqGLbZy3CPH46/Onn6L9kZbL4gjW62nkAF9mnvNL2I2OcTiLdsGM3E/s848Yq1sLh1t21RB3UUBQOgHCnqOltks5WkiHfxircyRMKWbXh0+XtFeYVZlzxPupcVGOLi87LFtr91AY+y4CKTzUDMY4ajjQsbRvHDpctKtu/jb5AKyrZVMKdZHUE9CPGq1DbYmciwIrQChZ3iTObYtXmKELcZEzqjHkzDXTmQIowrITlzAN+rIn2caW7XIXPBqRWiyhB5V3a0RWFPWs1IxoEbwXsjyPvIPeSKk2taFbzLDWP2nA9FbMfdNE8IdBXh9UqytE2T6mLW2RGHvA/cFwewG4n/IUsWsTm2WTzyQKdd5LM2rxH3rTH1TX3qTSPuxcRcAM2YxcUSMpWZGndV5ny10ikJbX9z2PgsqUkE9xdlDC4QF9GbvN50JxG0DibxZQGtocoE8SSAT5cBPnEUP3u3mJAw1ono7c/LzoluzgxbtKeI0b2SdOn3quxQf1s9KU1eiPb3+Zbm38P2uFOQZiArr6d7TxidKq3Zyjt7A7S4JYRkYAT2gicoBImOJNWpuzfzWB+yWX36fGhO8WBt/pOFyBEJuPccBQC+VQZJA4yBqetPa9oCE1F0/vy6X8/b70Qd+wtxwM1s5V1V3yRJYyGHhxXmCK47k2R2d9onMwThxCieHjnOlN1u2pQkqpOupAqXbtjkB7BTWpLZvZfYhXUY68MXb53/wDF2+5AsuFAXmdaVt7yc9phMgEaDnmRp8IAb20dtGTM60v70YrIgbiDcy/6ZpzwN7Cl1K7C9ikhiYgHUVXmPuhHYkqPrGPU8Ty9auBti3OxlxlLQUXmDBOvSelUPjf825PHO8j+I0nJj0hYpajMbtFjosgSSDwOvwryuLpppoaylUPLUwmNu27wdFOa0AeAOjSDIp/2FvjZvQrkW7n6rGJPgTVOWyZBDFWHAgwQfMfnSu2J2qxhbqq7Hg47resaH1E+NWpxrck0Wy8r2DRwQ6BswIMjk2hE8YI0obf2Paz4chXQYf8AyymogiCrSCY0GvHXjVXbM2xctf5OKa3+y0hfTivwpowG+99f81Eur+sIB/mTun2UasXLEG8Lsq499LjPh8yMC162GS64H3XQHLrpJ91A72CW1axKXsPcfGPcc2rq22YsSe4yXAO7HEiQaPYbezCXSA6lW5ZlzD0Ya+6j+Bv2mH1Tqw6BpPsOootbXIt4wBZxmJuXBYW6LbWrFs33Kh++RJ8J1BnwNHN38U92yrXILa6gRIGk+2a6jBWwznIAbgAuECCwAIEkanQmu2GtLaTKuiqNPLU8aXNprZHRTsC7cKMyDmjufapX5mpOG+zSth8b2t4nlMD2/wDZ9abLC92vD6qSlkbRLk3lZHu2w4ZD0PsIKn41VG1n/RMB2NtzEgyCRLTIJA4kGatHtst0eMj3GqT3wu6BeWZv6ifz6UGJXJL7nqfCZaVk9EAMMDMnWTqZ1q2NmwtlFHAhgOJJJEan2GPAmqv2fZLMoAJJIAAnUkwAAKtvZWxLrOAthkYZtWQoBMDVmUfOvTaVqy3C3u1V/d/x747nfEbSZLaZGZXDPcBHCDcCDMv3h3GEeJo+mO7drV0ad0jL0JK5vOCpE+NLm8uDFu4LQ75AtIBrLMTn0jgZZyDwHPSpuAJsvawqkM+YteYcFBlsg9Ymm4Yuc21wB1WSGPGl3/R8X72G3aQ+pPDiCBIWTPCTzoqh0nw+VCtpNFsSSO8oEZtdZ4qD5+MdKI3GhG/dPwo5bo86IDwf2Z6CgeycURfAbUPqJ5MNPbB91HLOlpv3T8KA2rPfTqCB7dPwq+FPUTvsE7+Olnsn7SMhXxRh8jI9lVN9KewOyvjEIO5d+14PHH+ICfMHrVj7VuBcXZMf5loideKNP/Os29gFxdl7T/eWJ6Eaqw8jrScmNShQ3HNxlZQMVlb4uw1t2ttoyMVYeIMH0rK849Ibwg1AkkGPWofZfXkuYyAt6LHXzoriMMLaiCftEknx48K8XZouqTmIlXXUcc0A+PLSqNGqSXluTaqjf4HbY+yO0ttduOkLrcTLlZdCxysB3iSY8Mp4xFR9mYG4xULh7hJ7RyVZQwTPlVsrHzESJjSj20tm3Lgtp29pXRQLZQGNbhYseGZoCqB59aObF2LGIVrdwqf0fsNRm4SVc66kdKqjGt2Jc9thYwOE7UuLZzNbMOrAq6nxB16jpW2JNy3owYek+8VZG7W7SYa0VgFySXccWPiTrwj1mhG9adpavpYKC8gCSzAavMZQAe8COYHPXSiWSL2AuVilgN7L66WsROv2XII/16ew0Wvb4Ylk7J7YHaHIGVSp72mkmI5mOQNV5gcAc+dlLE/aEwZnXX88K4bz41rV62LDMoUKwHR++p0MiYketeVLrFO4pblWhSeleRaO69gEsRydh+Hup1tju1Uu4e38SCQ2S4CZYFQpnnDLw9hq0rGLV0JWQQplTxB/POvLkqZJ1HSZcS1yW3mBNoXoeegJ9xr57v4hrjtcYkySfaZ091XfvBiRkuH9mf8ASzfKqa/R1GGttIzF2BHOCBGnpVPTLljeh+mX4BDYDxest0uWz7HU19RYc6V8oYN9KvT6NcdduWn75a2IAzEtDcwGbWI5GeIiKuW7SL14YuXkHsYbK3XuwWuEACOUAjToTJqNszZaoWukd65GVY+ys/E/CiTOrEmNJOhEH2UMbbYbGNh8pzBQxbSOIEdZ4GroRpVFep5eSbnLVIK7wN9UuoBzDU8BodftrynnrwgzU7FiLVw/sN8KgbbuQijXVlGnr4Hn5edStoXJsMfCPeBU9bL1GXyDTpYc/s0AxF0gZwPsw3s1o3jmjDt5UINv6tvKrcb5ESRvvLZ+rDrq1o518V4MP5dfMCvcJYdlDAcpE/Oam7JIuYazmPe7NJP8ABM/nUVy2SRbJTlPdUA6cZBIEDw8j6Ze1G9ytPpT2DwxSLqIW8APRW0/l9V6VlW5j9nrcGgHLjqD5isqaWKM3quimGZwVVZU21rRyHKCSNR6a132ehW2s6GNRQLFbVuNzj93SuNreO6uhUP58fU0EM8FK2Mngm40izrGDs5QwtpOhnKONE9hH6wE8lY/IfGq42fv0EUrds3BxgqJ+dTcP9JFlGU21J1hg0DuwvDoZFUvLBrkn+TkvgtnaGL7FJALPGgAJ4DjA5UE2Ds0PDupJ1YZupLEaSQD3mOn61cMDvJh8cp7O4qvljI/GfIET6GaP4A5ECnoNT5daBeGG3Jj5plMYnHrbZ1US4LCeQMkeppOx6tcuiWOYn7R8NaPbSYC/ihI7t+9Hl2jUFt63F8THt0+deFWmbPeWDHiw2uWt2Nm5aZSBMnr1p22tiCih1MOOB+R6jwpT3cQLcjkJ+JozvDdkEeFTze5fijGeJJrZoD47aQu4e6/AZHkdIUrHoQR41XF29NtFIEidecRwokm0WVMUnFGBjwJZV94PuoVfXQGrsK0nz+LEoOSXF7GWQeWlXzulc7DAWUdwmcKWZtftW80ZTxgCI8zVJ7Dwhu3rVr9d0X0ZgD7tavTaTkKptgAhjHNhFtgAFDqTPCQTE8OY9Hp4Ju2K6iTpRD9q0qomVs2nGAAeYIjSKQMHjf/ADjIPvMFk8O5aGZR1M5T6Gn62mVEUKFyqoCjUDQCJ8KW8HsRLeNRsxZjeuXpMSC1tlYactR7BVUdkyR1YzbatlgkZoDqSBw489RoPXyrNqX8tkyYBKCf4gT7ga02w4HZysywiYgGRrJB15iI4HpQffuybuGSyGym7cVQfHK7wfA5YPnS4rZeoT5IW8e2FbCZ7V3KouIuYoxDcyo01BniPdXO/vDhrdlGe6ALigrAYyOsAaCZ49KX9obUF3AJZZctyzdS26aDUK2UwOpHtBrnjrts2bGIt4i1bu/o4BS4oKuBMgT97MCDH/b+NgatDPuXtJbttrYGVrLshQ65lDEK6/h6UYxltSW72vKOZ4R8PIweVVKl+7bV8TbLW8xacpIyllDiP2TMHlIHjQVN8sYx1xDCOBAUH2hanln0upD/AJOpWi6d495LOERf0loP6iyWYzEgcYjWsqgMfiXuvmuOzsebMWPlJr2kvqH2GxwKtw0wodcQyfM0XK0OuDU+Z+NefJl9UduAHhUPDbKGTM4PCeh11A9lEBbDGCYB+FEr7uNEQD9phJ9AdB76TKekl6ubVJA/BYNrVtnLsmYHLbDEacASPnQTF3bjZmLuYy/eaOMdaN48dmB2hJe4C7E8lXQT5kn2UMfDyrEEMvHQ8xw4VsZy5bBxXWo32UIXUHUVsq/ZiZzD410w9ogRz5H0rIAdB016a/k0N7nsdStOF+g37Hu5Xt66MRJ9pqfvJi1+7xbT3UFsYU3LYgwQT8a54m08FnaYB1/POlleP/GmvIVNsAoEQcGlm8Wk8fADgPOoF1u6B+eNEd5xFxf3f+R/AUJc1fj+lHgQdqxx+iy2hx9tnZVCK7LmIEvlyqNefeJ/hq4MVhLjZRbj7XekqNJE6MjZhE8IPQ1894A+IFWRuTtW92F6Ljlk+wSS0QsxB4jTgZqzDlUVTQvL07lumWnebXQacqEYN5xU8Qqt7TA/Gq6T6VcQEh7FpzAIYFk4ieGommncTeG3ibTXrrW7RLEZe0BOVeZmIkk+gFUY8sJJpEuXp8mPeSGXbV6eziYzCYJjVlgwCJ104Ed413xzz2fnPs/7qK+Jwz3EufpNs5OCh7MTBEzGcceAaNOFdMTeQ5Cjqy6kEMD06US7IU7B23bYIPdWdDwHGdKH7RwysltWwiMFAyg5NBrwEactPE9KIbRMlvIVrinlvAACjORx2ds4XrThky5swKnlxqqNv7nXLSHEWVzW/voAZTxjmnw8quK3tJbFi5cYgBTxJgfZmqi3h33uuWt2GKIftOBlLTxjoPHj5UjO4afF+A7Ap6vD+IqBTxrK38qyoEy8aGoXcOp8zXTP40Bu4psx15n40jSPkwzfvhVk1rsnex7bA3UF5eUmGH8QBkeYNBMXiy4gxoeVRprljTW4vJGM9mg7trbLYi61yMoIChZmB50LBhgR1FcWnSvQ58PZRqKSpHRSiqQ+CDbUjjQnHWpdRz1j2VJwF7NZU+VD9tXypVhx/tUcF4qPVz08VjrsOzlsrPE15thB2bHwNS9nN9UnkKH724jLZPlQLeQ+lHH+Aq74x2qAEHucvM/3oAK8e4SZJJNeZq9GEdMUj56MdKom4aYEcz0n5Ue2TtM2LguATyIBiQRrHiNCPL2BlAEAkz5fCY0oomCyojNP1maJ6AgA+3h6VtryKoRfv+/6J9zZK3AezPHVNIDIdQRzBXVSOq0v4/AG1q2jzoVPtPgfKrG+jewt9btm6splFxDwZG+9lYcJlT6GhW+G69wPIuB7S6AsvfniRI0J8axxaew1zjKNP3/Ik2toXnKI1xmUEkAmYka6nWPCa2xZhokyPP0qVgdnwwJ41D2gIuP4f2/vQ65N8g6Eo8HTE4i9btW3W7cXMTwdhpJjgfD30ybBx91rctduEy+pdjzTqfP20s7XvKbVpQZyZQf5YnykUa2CfqR/F/UPwotUvMRJLfYm7YxDtabMzERwJJHvpNYa00bZc9i/kPiKVUuHnrXStsXFbE3DqDrWVIF0ZByjnWVuo3Sd+zNBL2GaTpzPxpoxSqHYI2ZAzBWiMygkAx4iDQh31pTYwCtb8DXMqaM3X0qIRWpnURFQkcCfSsyHpROyQARXNlrrMoK7vNNsqeU/jUfbdstlAE+VSd3/ALRHWpWMTLc9PnU/GQvbvpxr2Ef8PbniFX4Uvb6XiyhF1k6+lMG7wmyKW9ut9afClwXjKM0qweonOmU68elGd19kHFXSqEDIuYySOYA4A/kVETBNeusFInjB4ngNBzo1u3cODLuGBLADUdNfzpV6l5nlRg+V2GHZm5D55vFTbGsLMt4HQaeNS9+MMVS0wAAUlY9AQPYDQS/vdiG+zcYeIA+HCK6jbt3E2zYuwzlkKNABksEgxp97l0NFtwMp3Y5fRrs4rae6eEZAeugzH3L7TUvea8FsXGb7Kkt5sRAA9dKPiytiwllOCqPdxJ8SZNV1vJjziFUA/V94iOehlz6THh50UtkdFahYwt9C8BgTQnaluLj/AL3xANRDMg8CD5e+iDW2vLI1ddCP1l5H94GfbSKD1eYIupoJ5aeopm2EPqR6/wBbfhQDHIAQMpVlENPXnpy1mmDYR+pXyP8AuXK1E8+55tzSy/p8RSsD+TTVt0TZYeK/GlQ2TyNaxceCQLhI8tNKyua3dII1HvrysCGRxFDMRoPEzHl1/PjRPtlaTpC8YafzNC7zZiSSBPu5AeVYFT4NcsqKjFaN4bZalf8AMU+TL+NdTsOeH9S/jXUc0wRaURXJlov+gqvFlH8a/I1Du27YP219v4CuCUZPsSd3E+uHSjG37QBDcOVbbs2F7C4QZLXbUHWO4rk8emcfzVK3kQRbnqB6nTl4mp5/5EV44/8AS00E917R/R83spJ2rfm45n7x/CrM2ckWFUCI0P8ACDPwqubthWH3JPVwNfKa7ErkwuptY4oAXGOaQYPIjQ+2u9m53f76ddRyrvcwMcWt/wA4ri2FH6yfzCqlsQKyStwx9pY8OPu+dGNz17TGYcdLknyUFuHpS0tkDg6j1ozu7tEWL63Rld1DADNHEEa8eEk10aQy23Rb29gdsPihbnP2LBY46KCY8SJpHxTDJay8HtwpHCckR7dPWp1rfi8xuObdsjgAMynUjjqeVRNp3rTEHsmtC5pCOGQsdAcjgAankwpmS9q98P8AQZiqmn3+/r+5X9zu3WBmMzfE0W3af6/T9Rviv967bQ2VcRnS6GW6GMg6zpIPQgiNRQe1jOwugwSVmeXEf9UrVuZo2SW5x28GW/cH7R9+o9xFF9i3/qlHOP8AncNBcfjGvOXYAE6adBXmExBQzyrNW5kunei1yH9uNNk+YpabwHxpkthL6AZpHT+/yivBshBwFESxWwsuh5zWU1HZKEANrHhHwrK2jmQbihFyDlqx6t08hwHqedDzBOtSMY0acD0+dRrdukTZ6/TY25anudFtivRbFYENewaSelS8jU2x41oyVIyGtWEVqZksaHXdjDf4S2QOJdj5l2Qn+VAK03rUgI0EhCGIHGFIZvdNMH0Y7Swl3Dphb4C3EZwHZmSQzZgARoTLHQ9KZNpY7BW7eKshQpVHVneGzLEMAZkDXhAmjWJuSlZ5U8um40wfsu4DauDmC3xImql3n2cLV4wNGk+sn+3vq19wNnXr+Et31XMrLlOoksncYkHqVJ9aHb5bo33sXLgtEdlmfWBoskwOJkcIoFGSlwNjkhVNlRC34VqbfhXdWrGNHY/5aoimyelSNmWGN1ABqTA1jU1spNbW7pVgw0IMg9D+NapuxbwRotbevZVixhWCLlc3Lene0CjMYjr7KJ7w4bt8D9WBMTbPIQJU+2qWxWOuvq9y43TM7N8TV27BBOEtodIRB/pAo5y1Mm+W4LcR7m2bl2ytq9bUPbP2oOaRoRPIcetKG8OGy3Z5MJHwoztLaBXEXFfQrAnxCrxGn5HCgu2cZ2rgjgBH58KG23udCPkDhXtbBK2CVllCizzD3GQypimTZ20Rc0Jhvz7aXQldUSKOMyXN03dDiqGsoVs3a5UQ+o617Tk0RPHJdjbam9TX8ObDWbQ+sDi4F78BcoWf1edCEFRrU1KUVHN29z6TpsaitkbCvVEVqy1gagKr8zsWrmyHpXocV7m0rDXTPLd0oZUlT4VI2jt3EXbYtPdY2xHdkxpw0mKica9FuaJOieeFT7FgfRlv2MJZ7G4oKIzFe/lgNqdDodZ18+tT94vpCtCzeWxeLPeDDXULI5anXly41U9/DTXC3hiDTVPbk8+fTVPjk7otdeyra2mlbBqVZ6MYLuc2tiuZWpBFaxXWdKKOVuzmZVOmYgT0kgTVzYXGqLZZIKq4Q6wZyZvskcI5j0qm3WuWNvM7FnJJ+XICi5JM2ML75IP0u4w4NDe0AfKg6oK1Vif761Jtoa5ug8MLVGiLXTsJrutrqK2DAUFlaxLuQ2tRXq6V3JmtWStsx40e5PUV7WqNFe0xZPMjn0W+zPbSitidKyspB6i4NTxrSK9rK0Bm9o1s1wkidfE61lZXGnOda2RtaysrQUzZjXIVlZXHS5Nora3WVlYzY8nrLXM1lZXI6RgFeXbIrKytMpNHiWgBPl866GvKyuMSo9Rya65BWVlYxkN1ua3LYFcDWVlcjJrcxTWVlZXAo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cdn03.cdn.justjared.com/wp-content/uploads/2007/04/nicole_paris/paris-hilton-nicole-richie-holding-hands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91020"/>
            <a:ext cx="2419350" cy="34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Carpetbaggers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angam.org/2010/02/images/carp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91092"/>
            <a:ext cx="5257800" cy="5171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yeniansiklopedi.com/wp-content/uploads/2012/01/Ku-Klux-Kl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56" y="1171574"/>
            <a:ext cx="8483244" cy="5686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Basically, little changes for African Americans</a:t>
            </a:r>
            <a:endParaRPr lang="en-US" dirty="0"/>
          </a:p>
          <a:p>
            <a:r>
              <a:rPr lang="en-US" dirty="0" smtClean="0"/>
              <a:t>They still have few rights and abilities</a:t>
            </a:r>
            <a:endParaRPr lang="en-US" dirty="0"/>
          </a:p>
          <a:p>
            <a:r>
              <a:rPr lang="en-US" dirty="0" smtClean="0"/>
              <a:t>Most become sharecroppers and rent land to farm</a:t>
            </a:r>
            <a:endParaRPr lang="en-US" dirty="0"/>
          </a:p>
        </p:txBody>
      </p:sp>
      <p:pic>
        <p:nvPicPr>
          <p:cNvPr id="13314" name="Picture 2" descr="http://americanhistory.unomaha.edu/module_files/Sharecro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047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Southern leaders find ways of getting around the 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Poll tax-fee that people have to pay before voting</a:t>
            </a:r>
          </a:p>
          <a:p>
            <a:r>
              <a:rPr lang="en-US" dirty="0" smtClean="0"/>
              <a:t>Literacy tests</a:t>
            </a:r>
          </a:p>
          <a:p>
            <a:r>
              <a:rPr lang="en-US" dirty="0" smtClean="0"/>
              <a:t>Grandfather clauses-if grandfather had been able to vote, you could too</a:t>
            </a:r>
          </a:p>
          <a:p>
            <a:r>
              <a:rPr lang="en-US" i="1" dirty="0" smtClean="0"/>
              <a:t>Plessy v. Ferguson</a:t>
            </a:r>
            <a:r>
              <a:rPr lang="en-US" dirty="0" smtClean="0"/>
              <a:t>-separate and equal facilities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99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sistasthemusical.com/images/Separate-but-eq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915028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Democratic ruling party</a:t>
            </a:r>
          </a:p>
          <a:p>
            <a:r>
              <a:rPr lang="en-US" dirty="0" smtClean="0"/>
              <a:t>Build-up of Southern industry</a:t>
            </a:r>
          </a:p>
          <a:p>
            <a:pPr lvl="1"/>
            <a:r>
              <a:rPr lang="en-US" dirty="0" smtClean="0"/>
              <a:t>Duke Tobacco Company</a:t>
            </a:r>
          </a:p>
          <a:p>
            <a:pPr lvl="1"/>
            <a:r>
              <a:rPr lang="en-US" dirty="0" smtClean="0"/>
              <a:t>Bessemer process to inexpensively produce steel</a:t>
            </a:r>
          </a:p>
          <a:p>
            <a:pPr lvl="1"/>
            <a:r>
              <a:rPr lang="en-US" dirty="0" smtClean="0"/>
              <a:t>Cheap reliable workforce</a:t>
            </a:r>
          </a:p>
          <a:p>
            <a:pPr lvl="1"/>
            <a:r>
              <a:rPr lang="en-US" dirty="0" smtClean="0"/>
              <a:t>Rural South is impoverished and in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gets help rebuilding its infrastructure and economy (most needs to be done to fix the economy)</a:t>
            </a:r>
          </a:p>
          <a:p>
            <a:r>
              <a:rPr lang="en-US" dirty="0" smtClean="0"/>
              <a:t>At first, more rights for freed African Americans</a:t>
            </a:r>
          </a:p>
          <a:p>
            <a:r>
              <a:rPr lang="en-US" dirty="0" smtClean="0"/>
              <a:t>BUT Reconstruction does NOT make good on the promise of true freedom for African Americans—South becomes segregated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one 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You have a small disagreement.</a:t>
            </a:r>
          </a:p>
          <a:p>
            <a:pPr lvl="1"/>
            <a:r>
              <a:rPr lang="en-US" dirty="0" smtClean="0"/>
              <a:t>You wore the same outfit without checking with the other.</a:t>
            </a:r>
            <a:endParaRPr lang="en-US" dirty="0"/>
          </a:p>
          <a:p>
            <a:r>
              <a:rPr lang="en-US" dirty="0" smtClean="0"/>
              <a:t>You make up, but things are slightly tense.</a:t>
            </a:r>
          </a:p>
        </p:txBody>
      </p:sp>
      <p:pic>
        <p:nvPicPr>
          <p:cNvPr id="3074" name="Picture 2" descr="http://ris.fashion.telegraph.co.uk/RichImageService.svc/imagecontent/1/TMG7934485/m/NICOLE-RITCHIE-REX_169432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18" y="1219200"/>
            <a:ext cx="3044782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You invite a third gal pal to go to the movies but don’t invite the BFF.</a:t>
            </a:r>
          </a:p>
          <a:p>
            <a:pPr lvl="1"/>
            <a:r>
              <a:rPr lang="en-US" dirty="0" smtClean="0"/>
              <a:t>She finds out on Facebook and gets mad.</a:t>
            </a:r>
            <a:endParaRPr lang="en-US" dirty="0"/>
          </a:p>
          <a:p>
            <a:r>
              <a:rPr lang="en-US" dirty="0" smtClean="0"/>
              <a:t>You have a small fight, and make up, but things are slowly getting tense.</a:t>
            </a:r>
            <a:endParaRPr lang="en-US" dirty="0"/>
          </a:p>
        </p:txBody>
      </p:sp>
      <p:pic>
        <p:nvPicPr>
          <p:cNvPr id="4098" name="Picture 2" descr="http://i.dailymail.co.uk/i/pix/2012/05/11/article-2142494-12E22D5D000005DC-466_468x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2057400"/>
            <a:ext cx="2073049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finally,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She steals your man!</a:t>
            </a:r>
          </a:p>
          <a:p>
            <a:r>
              <a:rPr lang="en-US" dirty="0" smtClean="0"/>
              <a:t>You are furious and full-on war breaks out!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spread rumors about each other</a:t>
            </a:r>
          </a:p>
          <a:p>
            <a:r>
              <a:rPr lang="en-US" dirty="0" smtClean="0"/>
              <a:t>Refuse to speak to one another</a:t>
            </a:r>
          </a:p>
          <a:p>
            <a:r>
              <a:rPr lang="en-US" dirty="0" smtClean="0"/>
              <a:t>Maybe fight in the hallways?</a:t>
            </a:r>
            <a:endParaRPr lang="en-US" dirty="0"/>
          </a:p>
        </p:txBody>
      </p:sp>
      <p:pic>
        <p:nvPicPr>
          <p:cNvPr id="5122" name="Picture 2" descr="http://i.dailymail.co.uk/i/pix/2010/03/27/article-0-08E1C464000005DC-794_468x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200400" cy="25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0.giphy.com/media/eGC3NtXJnuoLu/200_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343400"/>
            <a:ext cx="3829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awhile,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slowly start to stop fighting.</a:t>
            </a:r>
          </a:p>
          <a:p>
            <a:r>
              <a:rPr lang="en-US" dirty="0" smtClean="0"/>
              <a:t>She dumps the dude, and you realize that he was worthless anyway.</a:t>
            </a:r>
          </a:p>
          <a:p>
            <a:r>
              <a:rPr lang="en-US" dirty="0" smtClean="0"/>
              <a:t>It’s the next school year, and you have to work together in Bio lab.</a:t>
            </a:r>
          </a:p>
          <a:p>
            <a:endParaRPr lang="en-US" dirty="0"/>
          </a:p>
          <a:p>
            <a:r>
              <a:rPr lang="en-US" dirty="0" smtClean="0"/>
              <a:t>What do you do???</a:t>
            </a:r>
          </a:p>
          <a:p>
            <a:r>
              <a:rPr lang="en-US" dirty="0" smtClean="0"/>
              <a:t>How will you slowly become civil classmates and possible friends again?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example,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your friend are the </a:t>
            </a:r>
            <a:r>
              <a:rPr lang="en-US" dirty="0" smtClean="0">
                <a:solidFill>
                  <a:srgbClr val="00B050"/>
                </a:solidFill>
              </a:rPr>
              <a:t>Union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Confederacy.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Your fight is the </a:t>
            </a:r>
            <a:r>
              <a:rPr lang="en-US" dirty="0" smtClean="0">
                <a:solidFill>
                  <a:srgbClr val="00B050"/>
                </a:solidFill>
              </a:rPr>
              <a:t>Civil War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Their process of becoming friends again is </a:t>
            </a:r>
            <a:r>
              <a:rPr lang="en-US" dirty="0" smtClean="0">
                <a:solidFill>
                  <a:srgbClr val="00B050"/>
                </a:solidFill>
              </a:rPr>
              <a:t>Reconstruction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5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plan to reintegrate the South back into the Union after the Civil War</a:t>
            </a:r>
          </a:p>
          <a:p>
            <a:endParaRPr lang="en-US" dirty="0"/>
          </a:p>
          <a:p>
            <a:r>
              <a:rPr lang="en-US" dirty="0" smtClean="0"/>
              <a:t>1865-1877</a:t>
            </a:r>
            <a:endParaRPr lang="en-US" dirty="0"/>
          </a:p>
        </p:txBody>
      </p:sp>
      <p:pic>
        <p:nvPicPr>
          <p:cNvPr id="5" name="Picture 2" descr="http://elections.harpweek.com/NYT/0901/090364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3320" y="2766517"/>
            <a:ext cx="5440680" cy="3862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Lincoln is assassinated five days after the Civil War ends.</a:t>
            </a:r>
          </a:p>
          <a:p>
            <a:endParaRPr lang="en-US" dirty="0"/>
          </a:p>
          <a:p>
            <a:r>
              <a:rPr lang="en-US" dirty="0" smtClean="0"/>
              <a:t>Difficult questions need to be answered</a:t>
            </a:r>
          </a:p>
          <a:p>
            <a:pPr lvl="1"/>
            <a:r>
              <a:rPr lang="en-US" dirty="0" smtClean="0"/>
              <a:t>Should the slave-owning South be punished or forgiven for their actions?</a:t>
            </a:r>
          </a:p>
          <a:p>
            <a:pPr lvl="1"/>
            <a:r>
              <a:rPr lang="en-US" dirty="0" smtClean="0"/>
              <a:t>What rights should be given to former slaves?</a:t>
            </a:r>
          </a:p>
          <a:p>
            <a:pPr lvl="1"/>
            <a:r>
              <a:rPr lang="en-US" dirty="0" smtClean="0"/>
              <a:t>How can the war-torn nation be brought back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857</Words>
  <Application>Microsoft Office PowerPoint</Application>
  <PresentationFormat>On-screen Show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Reconstruction</vt:lpstr>
      <vt:lpstr>Imagine….</vt:lpstr>
      <vt:lpstr>Then one day…</vt:lpstr>
      <vt:lpstr>Then…</vt:lpstr>
      <vt:lpstr>Then finally,</vt:lpstr>
      <vt:lpstr>After awhile,</vt:lpstr>
      <vt:lpstr>In this example,</vt:lpstr>
      <vt:lpstr>Reconstruction</vt:lpstr>
      <vt:lpstr>End of Civil War</vt:lpstr>
      <vt:lpstr>Division</vt:lpstr>
      <vt:lpstr>Presidential (Lincoln and Johnson) Plan</vt:lpstr>
      <vt:lpstr>Radical Republican Plan</vt:lpstr>
      <vt:lpstr>Freedmen’s Bureau</vt:lpstr>
      <vt:lpstr>Black Codes</vt:lpstr>
      <vt:lpstr>Black Code/”Jim Crow” Examples</vt:lpstr>
      <vt:lpstr>Reconstruction Amendments</vt:lpstr>
      <vt:lpstr>PowerPoint Presentation</vt:lpstr>
      <vt:lpstr>Lincoln’s Successors</vt:lpstr>
      <vt:lpstr>New Social Groups</vt:lpstr>
      <vt:lpstr>Carpetbaggers</vt:lpstr>
      <vt:lpstr>KKK</vt:lpstr>
      <vt:lpstr>Sharecropping</vt:lpstr>
      <vt:lpstr>Voting Restrictions</vt:lpstr>
      <vt:lpstr>PowerPoint Presentation</vt:lpstr>
      <vt:lpstr>Change in the South</vt:lpstr>
      <vt:lpstr>Impact of Reconstruction</vt:lpstr>
    </vt:vector>
  </TitlesOfParts>
  <Company>Cosmos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mrives</dc:creator>
  <cp:lastModifiedBy>Maria Rives</cp:lastModifiedBy>
  <cp:revision>16</cp:revision>
  <dcterms:created xsi:type="dcterms:W3CDTF">2014-03-31T15:28:27Z</dcterms:created>
  <dcterms:modified xsi:type="dcterms:W3CDTF">2016-08-30T20:10:10Z</dcterms:modified>
</cp:coreProperties>
</file>