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9" r:id="rId11"/>
    <p:sldId id="264" r:id="rId12"/>
    <p:sldId id="265" r:id="rId13"/>
    <p:sldId id="266" r:id="rId14"/>
    <p:sldId id="268" r:id="rId15"/>
    <p:sldId id="267" r:id="rId16"/>
    <p:sldId id="270" r:id="rId17"/>
    <p:sldId id="271" r:id="rId18"/>
    <p:sldId id="273" r:id="rId19"/>
    <p:sldId id="274" r:id="rId20"/>
    <p:sldId id="276" r:id="rId21"/>
    <p:sldId id="275" r:id="rId22"/>
    <p:sldId id="279" r:id="rId23"/>
    <p:sldId id="277" r:id="rId24"/>
    <p:sldId id="278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2447-3BFD-435A-9E67-18F432AC68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B204-7B99-4FB7-8193-97BDF51C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2447-3BFD-435A-9E67-18F432AC68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B204-7B99-4FB7-8193-97BDF51C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5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2447-3BFD-435A-9E67-18F432AC68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B204-7B99-4FB7-8193-97BDF51C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7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2447-3BFD-435A-9E67-18F432AC68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B204-7B99-4FB7-8193-97BDF51C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2447-3BFD-435A-9E67-18F432AC68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B204-7B99-4FB7-8193-97BDF51C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2447-3BFD-435A-9E67-18F432AC68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B204-7B99-4FB7-8193-97BDF51C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2447-3BFD-435A-9E67-18F432AC68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B204-7B99-4FB7-8193-97BDF51C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4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2447-3BFD-435A-9E67-18F432AC68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B204-7B99-4FB7-8193-97BDF51C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2447-3BFD-435A-9E67-18F432AC68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B204-7B99-4FB7-8193-97BDF51C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2447-3BFD-435A-9E67-18F432AC68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B204-7B99-4FB7-8193-97BDF51C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5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2447-3BFD-435A-9E67-18F432AC68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B204-7B99-4FB7-8193-97BDF51C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1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D2447-3BFD-435A-9E67-18F432AC683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7B204-7B99-4FB7-8193-97BDF51CC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8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457200"/>
            <a:ext cx="507382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1970s</a:t>
            </a:r>
            <a:endParaRPr lang="en-US" sz="9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064925"/>
            <a:ext cx="7715086" cy="1754326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Politics, Economics, and Culture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booked.net/blog/wp-content/uploads/2012/08/bernstein-woodward-washington-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93" y="304800"/>
            <a:ext cx="914585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Cover Up Unravels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1973 burglars go on trial </a:t>
            </a:r>
          </a:p>
          <a:p>
            <a:r>
              <a:rPr lang="en-US" dirty="0" smtClean="0"/>
              <a:t>McCord’s testimony opens up a floodgate</a:t>
            </a:r>
          </a:p>
          <a:p>
            <a:r>
              <a:rPr lang="en-US" dirty="0" smtClean="0"/>
              <a:t>June 1973: John Dean testified that Attorney General John Mitchell  ordered the break-in and Nixon played an active role in covering it up</a:t>
            </a:r>
          </a:p>
          <a:p>
            <a:r>
              <a:rPr lang="en-US" dirty="0" smtClean="0"/>
              <a:t>July 16: Alexander Butterfield says Nixon has tapes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for Nixon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400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Refuses to hand over tapes, citing executive privilege</a:t>
            </a:r>
          </a:p>
          <a:p>
            <a:r>
              <a:rPr lang="en-US" dirty="0" smtClean="0"/>
              <a:t>Saturday Night Massacre-firing prosecutor Archibald Cox</a:t>
            </a:r>
          </a:p>
          <a:p>
            <a:r>
              <a:rPr lang="en-US" dirty="0" smtClean="0"/>
              <a:t>VP Spiro Agnew forced to resign for taking bribes</a:t>
            </a:r>
          </a:p>
          <a:p>
            <a:pPr lvl="1"/>
            <a:r>
              <a:rPr lang="en-US" dirty="0" smtClean="0"/>
              <a:t>Gerald Ford becomes VP</a:t>
            </a:r>
            <a:endParaRPr lang="en-US" dirty="0"/>
          </a:p>
          <a:p>
            <a:r>
              <a:rPr lang="en-US" dirty="0" smtClean="0"/>
              <a:t>April 1974: Nixon releases edited tapes</a:t>
            </a:r>
          </a:p>
          <a:p>
            <a:r>
              <a:rPr lang="en-US" dirty="0" smtClean="0"/>
              <a:t>July: Supreme Court involvement</a:t>
            </a:r>
            <a:endParaRPr lang="en-US" dirty="0"/>
          </a:p>
        </p:txBody>
      </p:sp>
      <p:pic>
        <p:nvPicPr>
          <p:cNvPr id="7170" name="Picture 2" descr="http://upload.wikimedia.org/wikipedia/commons/thumb/1/10/Spiro_Agnew.jpg/798px-Spiro_Ag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37" y="1143000"/>
            <a:ext cx="237529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4/4e/Gerald_Fo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66" y="4038600"/>
            <a:ext cx="2074164" cy="30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 Resigns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5657"/>
            <a:ext cx="5791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House of Representatives votes to impeach Nixon </a:t>
            </a:r>
          </a:p>
          <a:p>
            <a:pPr lvl="1"/>
            <a:r>
              <a:rPr lang="en-US" dirty="0" smtClean="0"/>
              <a:t> obstruction of justice in the Watergate cover-up</a:t>
            </a:r>
          </a:p>
          <a:p>
            <a:pPr lvl="1"/>
            <a:r>
              <a:rPr lang="en-US" dirty="0" smtClean="0"/>
              <a:t>Misuse of federal agencies to violate the rights of citizens</a:t>
            </a:r>
          </a:p>
          <a:p>
            <a:pPr lvl="1"/>
            <a:r>
              <a:rPr lang="en-US" dirty="0" smtClean="0"/>
              <a:t>Defy authority of Congress by refusing to deliver tapes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June 23, 1974: tapes reveal that Nixon ordered the CIA to stop the FBI’s investigation of the break-in</a:t>
            </a:r>
          </a:p>
          <a:p>
            <a:pPr lvl="1"/>
            <a:r>
              <a:rPr lang="en-US" dirty="0" smtClean="0"/>
              <a:t>August 9, 1974 Nixon resigns in disgrace</a:t>
            </a:r>
            <a:endParaRPr lang="en-US" dirty="0"/>
          </a:p>
        </p:txBody>
      </p:sp>
      <p:pic>
        <p:nvPicPr>
          <p:cNvPr id="8194" name="Picture 2" descr="http://www.tampabay.com/specials/2009/reports/times_125th_anniversary/images/NIXON-RESIG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09928"/>
            <a:ext cx="342900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Watergate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Distrust of </a:t>
            </a:r>
            <a:r>
              <a:rPr lang="en-US" dirty="0" err="1" smtClean="0"/>
              <a:t>govt</a:t>
            </a:r>
            <a:endParaRPr lang="en-US" dirty="0" smtClean="0"/>
          </a:p>
          <a:p>
            <a:r>
              <a:rPr lang="en-US" dirty="0" smtClean="0"/>
              <a:t>Laws to limit power of the executive</a:t>
            </a:r>
          </a:p>
          <a:p>
            <a:r>
              <a:rPr lang="en-US" dirty="0" smtClean="0"/>
              <a:t>Laws passed to limit campaign contributions and maintain ethics</a:t>
            </a:r>
          </a:p>
          <a:p>
            <a:r>
              <a:rPr lang="en-US" dirty="0" smtClean="0"/>
              <a:t>Independent appointment of prosecutors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70" y="1219201"/>
            <a:ext cx="819473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Prosperity in 1950s and 1960s </a:t>
            </a:r>
          </a:p>
          <a:p>
            <a:r>
              <a:rPr lang="en-US" dirty="0" smtClean="0"/>
              <a:t>Inflation as a result of Johnson’s deficit spending</a:t>
            </a:r>
          </a:p>
          <a:p>
            <a:r>
              <a:rPr lang="en-US" dirty="0" smtClean="0"/>
              <a:t>Rise in the cost of oil</a:t>
            </a:r>
          </a:p>
          <a:p>
            <a:r>
              <a:rPr lang="en-US" dirty="0" smtClean="0"/>
              <a:t>OPEC embargo, price increase, and shortage</a:t>
            </a:r>
          </a:p>
          <a:p>
            <a:pPr lvl="1"/>
            <a:r>
              <a:rPr lang="en-US" dirty="0" smtClean="0"/>
              <a:t>Result of US stance in Arab Israeli Conflict</a:t>
            </a:r>
            <a:endParaRPr lang="en-US" dirty="0"/>
          </a:p>
        </p:txBody>
      </p:sp>
      <p:pic>
        <p:nvPicPr>
          <p:cNvPr id="10242" name="Picture 2" descr="http://assets.geoexpro.com/legacy-files/2010%20-%20Vol%207/No%205/History%20of%20Oil%20Road%20to%20OPEC/08opecworldmap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65171"/>
            <a:ext cx="479414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Rising prices plus </a:t>
            </a:r>
            <a:r>
              <a:rPr lang="en-US" dirty="0" smtClean="0"/>
              <a:t>economic stagnation</a:t>
            </a:r>
            <a:endParaRPr lang="en-US" dirty="0" smtClean="0"/>
          </a:p>
          <a:p>
            <a:pPr lvl="1"/>
            <a:r>
              <a:rPr lang="en-US" dirty="0" smtClean="0"/>
              <a:t>Unsure of what fiscal policy to pursue</a:t>
            </a:r>
          </a:p>
          <a:p>
            <a:r>
              <a:rPr lang="en-US" dirty="0" smtClean="0"/>
              <a:t>Old, less efficient factories close, leaving lots of people unemployed</a:t>
            </a:r>
          </a:p>
          <a:p>
            <a:r>
              <a:rPr lang="en-US" dirty="0" smtClean="0"/>
              <a:t>Rising prices due to deficit spending and oil price increase</a:t>
            </a:r>
          </a:p>
          <a:p>
            <a:r>
              <a:rPr lang="en-US" dirty="0" smtClean="0"/>
              <a:t>Nixon decides to control inflation by cutting spending and raising taxes</a:t>
            </a:r>
          </a:p>
          <a:p>
            <a:pPr lvl="1"/>
            <a:r>
              <a:rPr lang="en-US" dirty="0" smtClean="0"/>
              <a:t>Does not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4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Under 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Bad recession by 1975</a:t>
            </a:r>
          </a:p>
          <a:p>
            <a:pPr lvl="1"/>
            <a:r>
              <a:rPr lang="en-US" dirty="0" smtClean="0"/>
              <a:t>Unemployment at 9%</a:t>
            </a:r>
            <a:endParaRPr lang="en-US" dirty="0"/>
          </a:p>
          <a:p>
            <a:r>
              <a:rPr lang="en-US" dirty="0" smtClean="0"/>
              <a:t>“Whip Inflation Now”</a:t>
            </a:r>
          </a:p>
          <a:p>
            <a:pPr lvl="1"/>
            <a:r>
              <a:rPr lang="en-US" dirty="0" smtClean="0"/>
              <a:t>Ask Americans to voluntary cut back on oil and gas</a:t>
            </a:r>
          </a:p>
          <a:p>
            <a:pPr lvl="1"/>
            <a:r>
              <a:rPr lang="en-US" dirty="0" smtClean="0"/>
              <a:t>fails</a:t>
            </a:r>
            <a:endParaRPr lang="en-US" dirty="0"/>
          </a:p>
          <a:p>
            <a:r>
              <a:rPr lang="en-US" dirty="0" smtClean="0"/>
              <a:t>Pardon Nixon	       drop in approval rate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80657" y="5105400"/>
            <a:ext cx="9144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 descr="data:image/jpeg;base64,/9j/4AAQSkZJRgABAQAAAQABAAD/2wCEAAkGBxQSEhQUEhQSFBUVFRkWFhcVFBcVGBYYFxgZGRQWGBUaHCggGBwlGxgUITEhJSosLi4uFx8zODMsNygtLisBCgoKDg0OGxAQGywkICQsLi4sLDY0LCwuLCwsNCwsLCwvLCwsLC8wLCwsLy8vLC0sLCwsLSwsLCwsLCwsLCwsLP/AABEIAMkA+wMBEQACEQEDEQH/xAAcAAEAAgMBAQEAAAAAAAAAAAAABgcCBAUDAQj/xABPEAABAwIDBAQJCAcFBQkAAAABAgMRAAQFEiEGMUFRE2FxgQciIzJCUpGhsRQzYnKCkrLBJENjosLR8DRTk6PSVFVkc4MVFzVEdLPD4fH/xAAbAQEAAgMBAQAAAAAAAAAAAAAABAUBAgMGB//EAD4RAAIBAgIFCwIEBQMFAQAAAAABAgMRBCEFEjFBURMiYXGBkaGxwdHwMuEGFFJiIzM0cvEVQkNTgpKi0sL/2gAMAwEAAhEDEQA/AKoigEUAigEUAigEUAigEUAigEUAigEUAigEUAigEUAigEUAigEUAigEUAigEUAigEUAigEUAigEUAigEUBlFAIoBFAIoBFAIoBFAIoBFAIoBFAIoD4aA3bDB33/AJll1wHilBKfv+b76w2kDt2/g/v1CS0lv67iB+Emsa6B7/8Adxeeta/4x/0U10DB3wdXwGiGl/UdH8UU10DkXuzV2yJctnkjmE5wO1SJArN0DlCsg+xQCKARQCKARQCKARQCKARQCKARQCKARQGUUAigEUAigEUAigEUAigEUAigCUkkAAkkwANSSdwA4mgJVh2xK8vSXjibVvkqC4exO5PfJ6qwryerFXZiTUVdkmwfCmkgGysgv/ibswn6yc38IFdXQUP5s7dCzft4nHlnL6Ffp2I2b2+CdLrEiDxbtEbvt7/aK5vEYeH0wv1v0RLo6PxlbNJ9isu9nJdxPDuLV7cdbr0T7CK1/wBRkvpSXUl6k2P4erSXPl3t+h5jF8O/3cf8df8AOsf6nW4+XsdF+GeleJm3imG/7LctdbbxMe1VP9SqP6rPrSNX+HKkfpa72jp2WIM6fJ8RuGj6tykLT2ZjEVusZRn9cF2XX2IdTRGMpbLvul5ZmziNgXRN1aMXaY+etT5QD6ui/YYrqoUZ/wAuduh+6yITlVhlOPd7EVu9iUOhSrB4ORvZd8RxPVOnZqB21pUhOn9a9jeFSM/pZELu1W0socQpCxvSoQR/9de6tTc8ooBFAIoBFAIoBFAIoBFAIoBFAIoDKKARQCKARQCKARQCKARQCKA6GCYK7dudGymeKlHRKBzUfy3msN2BYGE4W3akt2iA/cgeUfXohqd8ncn6o1MazXWFG8deq7R8X1e5xnVd9WCu/BdZr3+JsMKzE/Lbkemv5ps8kI3ad+7hXCrjrLUpLVXi+tlrgtB1K1qlbJdPovVkfxTHH7g+VcUR6o8VPZH86r3NvaenoYChQ+mOfF5v51HOy1qTD7FYAigEUAigNmxvnWTLS1I7Dp3p3GsqTWw41sNSrL+JFPz79pJLbaRp8gXiMrg824alK08iSNfiOoVNoY2cOa9nDau489jdAJ8+j9+x7+06+JMtutpTehL7B+bu2xCm53Z483tEpOkipqhCsr0cn+n2fptPPSdSjLVqrt4daIFtRsq5ZkKnpWFHxHU7tdwVyPXuPDkOKe47HAisgRQCKARQCKARQCKARQCKARQGUUAigEUAigEUAigEUAigOns9gbl48Gm9BvWsjRCeZ5nkOPYCRhuwLIaZbbbVbWquiYa/tNxpmKvSSlXFw8TuSO4V1jGNKPK1exer6PM48+tPkqXa/RdPkRnGMezJ6C2HRMJ5SFLPFSjv169fhVbXxM6srtnrtG6Hp4eKlNXlw3L3fxHBio5dCKGT7QCgFAIoBFYMismBFDB1MExty2V4vjIPntq1SoHfpwNbwqOLuiFjMDTxMedk9z+bUTCyu2g0pbY6WyXIfYUMyrcnzlJTxb5p4bxVxTqRxSs8p7nx6H08HvPEYrDVMDUcZLm+XSujjwITtlst8kUHGj0ls7q2uZyzqEKPHTcriOsa8c72e0ymmrojMVkyIoBFAIoBFAIoBFAIoBFAZxQCKARQCKARQCKARQHra2ynFpbQCpa1BKQOJO7s7eFAWxa4Z8laRZW5h1Yz3LwHmJ3KV2nzUj/9rejGNnVqbFsXF8OricKspN8nHa9/BfNhFtpMVSuGGBlt2tAB6ZG9RPHXWeJ15VW4ivKrNts9jonRscNTU5LnPwXu9/dxOFXAuT5QCgEVgChk+xQCKAUMiKGD5FZMH2KA38FxVVs6Fo1G5SeC08j18qzCbi7ojYvCRxNPUl2Pg/m0nlp0JQGlALsruQgH9S6rXo/ognVPqqFXOt+Yp66+pbelcetb+g8DVoywlV0pqyv3P2e4rHaTBF2dwtlckDVCj6aD5qu3Qg9YNck7nQ5cVkCKARQCKARQCKARQCKAzigEUAigEUAigEUAigJ/4OcOS027fvDRAKWuZ4LUOsmED7Q41hRc5KEdrNZyUYuTNvaa+Vbsluf0i48o+RvSNwQOpI8Qdijvrjja6doQ2LJer7S30Fo/lJutUWx+O5f9vzaZseD9JCT8pkKSFDKzwIka5+uo6oX3k6ppxxk48ns6fsR/anAvkboRmK0qQFpUU5d5IIiTuj31ynHVdizwGL/NU3O1mnaxyEIJIA1JIA6ydBWhNbSV2WA9sAyAtKXHitKTlkoylQGkjLMT11JdBWPMx05Vc1eMbX6b27yvRUY9QSvYbAWroPqeCiGw2E5VFOq88yRv0T7660oKV7lRpbG1MMocm83fp2W9zq7RbN2jFo86ltWdIGUlxZgqUEgxMHfW9SnGMbogYDSOKr4mFOUsntyW5X4HXf2QskqgMkjrdd/110VGHAhvS2M/X4R9jhYXgducTuGFNBTSWipCCpUAw0qZmT5yt541yjBco0WdbF1v9PhWUuc3m8v3eyJEnZu0B/s7UHTcT8TXfk48CmekcU/+RlX4tYFh5xo65FEA8xvQe9JSe+oUlZ2PY4esq1KNRb1/nxNzZJCTeW4WlK0lwApUAoGQQJB0OsVmH1I545tYabi7OxZN7YNDpEhpkShW5pA4HqqY4q2w8dDEVddNye3iyAbJXqTmtnj5J8QPoL9FQ5ax3gVywteVKaa+f5PRadwEa9JzSzW3q+207e1GHqvLFRUJurFRC+a0gSo9ikALHWiONWVaCjJSj9Ms16rsZ46jNtastqyfv2lXRXM7CKARQCKARQCKARQCKAzigEUAigEUAigEUB6W1upxaUI1UtQQn6yiAPeRQFx3Fqhs21qn5u3QHnOvJ4rQP1nJUfq1vTepTlV3vmrt2+HmcZrXqRguv28St8VvS+8tw+kdOpPo+7XtJqmk7u59DwuHVCjGmt23r3/OBZeyr+ezt1cUpLZ/6aikfuhNS6TvFHktKU9TFTXHPvzOT4ULaW7d3kpTZ+0AofgV7a511sZYaAqc6cOhPuy9SIbNW/SXdunm8gnsSoKV7ga4xV5IvMZPUw85ftfjkW+z55PXU88GU3jVp0Nw83EBDigPqzKP3SKr5KzaPfYWpytGE+KXfv8AEnng7Zy2biv7x8x1hCEge8qqTQWR5zTs714x4R82z54RHstmE+u4AewBS/ilNMQ+bYxoGGtitbgn42XqSd3XIeaU/AV2WwqJ5SfWRqyTGNO/SYn/AC2/5VwX80upu+io9EvVkrU3IqSUZAvCPh3zVwBv8kvtEls+zMO4VFrxzuej0FiMpUX1r19PEjOzaou7Y/t2vetIrhHai5xavh6i/a/Itq7R45HMEe6rB7Dwi2lKNGACNDoQeXI1Wn0V2e0srBsSly2uNMtwn5M9y6QT0Zj6wUnsVV1h5cth5R3rnL/9e5860jh/yuLtueXY84+xXG1eE/Jbt1oCEhWZv6ivGSO6cvak1ondGpyIrIEUAigEUAigEUAigPSKARQCKARQCKARQEo8G1j0l8gnc0hTnf5ifeue6tZPIEo2ju4ZvHeLz3QJ19BrxFAd/TKpjJalKFPov2yz8rEvQlHlsZrPc7/+Oz/2IBVUe7LC8HL027yJ1Q6F9gcSB8WzUnDvJo8vp6narCfFW7n9zrbb23SWDnNspcHcqFH7pVW9ZXiRNEVNTFx6brv2eJDfB3b5r0K/u23F/u9GPe5UeirzL7TM9XCtcWl6+hZraNJqaeOKz8IttlvCqPnG0L7wCg/gFQqytI9hoWprYVLg2vX1JnssxksbYcVJK/8AEWpQ9xTUmirRR5/Ss9fFz6Mu5WI54Tnf7O39Faj35Qk/i9tccQ80i1/D8Prn1LzfsTNlWZplXNps+1ANSY7Cgrq1WS6X5keBjGm/pMEf5az/AA1w/wCUt4K+ipdEvVe5MWRUkojlY5hvTtOs+unxTyWNUH7wFaTjrRsScJXdCtGpwefVv8CpsI8W4ZnQh5uQeBDiZFQVtR7avaVGdv0vyZctyPK1YbjwJR4RGnLT2VXH0RO6uSbZpZXbXTQnMkB9vmFJ105apHtqw0dU1Kyvsv4PJnl/xNh9aEai22a7s16kl2x2bGIst3DMB7okqSNwcSoZujJ4EEmDzJB3yO0o8nNwe52KCEtaKlxKkcbKSUqBSQSCCIII0IIO4g1k2MYoBFAIoBFAIoBFAZxQCKARQCKARQGbLClqSlAKlKISlI1JJ0AFAXPsfs4mxa8aC6oZnVDdpqEJPqjXXiZPIDm+c7Ahm1Dv6LZpO9aS6frHUnvLhNaaSf8AGa6fLIu/wxDmyn0Lxu/Qi9V56slvg2fi4cb4OMn7yCFD3FddqD5xS6cp62HUuD8/iLCdtulZcbP6xtSPvJIqVNXVjy9Go6dSM1uafcQnwXs/2lwjchtH3ipSh+4mo2HWbZ6LT81qwiuLfl7lhBHi1KPMEC8KbHiW7vLOg94Ck/hVUbELYz0n4ennOn1P09UTFu36NDTY/VtoR91IH5VIirJIoK8+UqSnxbfeVv4RHc15HqNIT2HxlfBQqJWfOPV6Ehq4W/Ft+S9CeYSf0W1P/Ds+5tIqVT+lHm8arYmp/dLzOHd6Y1bdbXxQ+K4y/mr5xLShnoqp1+sSZIcCQSTuknsFSShSu7I83VpWlK0KBCgFJI3EESCO6sJ3Myi4txltRWe19h0F6lxIhDqkujqVmHSD7wzfbFQ6sdWZ63RlflsI4vbFNdlsvbsLKvh5XvqZuPIlJ3iYccHJah7FGq97T6DRd6cX0LyO1sM5F0B66FojnIn+Gt6LtMr9Mw1sI3wafp6li7Hk/I2gdSguN/ccUB7oq3xmdZy4pPvR4XDZU0uF13M5O32xnyoF9gAPpHjJ3B4Abvrgbjx3HgRwi7EgqFSCCQQQQYIIggjeCOBrcHyKARQCKARQCKA9IoBFAIoBFAfCKAtfwc7J9CkXL6fKqHk0n9Wk8SOC1D2DTia5yYJZiZhp48mln2INbUlepHrRpUyg+oqza3zLL/0yfwoqPpD+fLrfmel/DH9M/wDt8iOxUI9IdPZe66K7t1/tAk9jnk1e5RraDtJMi46nymGnHo8s/QuO2EKI5Gp7PBnF2cwssC5BEZ7tak6b24SUHs8ZVc6UbX6yx0hiFWVK26CT695JMuldCtOFtJg5uWUthMw80rl4uYJcMnkhSzXOrDWROwGJ/L1XJ/pa8MvGx0ngSsmN5rqQintqX895cK/aFP3IR/DVfN3kz3Wj4amFprov35+pZWCH9Dtf+Qj4RUyl9CPJaQ/qqn9zOPjCYxayVzQB73R/EK5T/moscG76NrR6f/n2JOpE5xzB+FSHsKOLs0zgeDrEOms+jUZUwcvWUK1Qe45k/Zrjh5XjYuNN4fk8RrrZLzW337Rtvh/S2pUkSthXSCN5RucHshX2KzXjeN+By0RiFSr6r2Sy7d3t2klvx5QdtdlsKspbFUw+8OTzg9i1VXS2s99hXehB/tj5I3tkf7Yx9c/hVW1L60cdJ/0lTq9UWZsgPIOjldPgfeq5xW2H9sT59h9kv7mSJIqMSCDeEHYr5QDcW6fLAStA/WgcR9Me/titkwVLFbARQCKARQCKAzigEUAigEUBOvBxsr0yhcvJ8mg+TSfTWD5x+ik+09musnuBasVoDTv28zbqfWbWPakitqbtNPpRrNXi0VTtTqzYq4G3jvTkFctJK1eXWz0X4XlfDyX9vkyO1XnpxJG7Q8D18KyYst5e1g+HAhwbnEJWPtJCvzqwi7q588q03TnKD3NruN8msnM113iA4lonx1IUsCPRQUhX4h76xdXsdFTk4Oa2Jpd9/Y9Eq5Vk5ng4rWTuAmjMpXKHeeK1KWd61FR7VGT8arr3zPokYakVHgrdxbmz4/QbX/lD3TU6l9CPE6S/q6nWcnaHTEMOPNUfvpH51zqfXEnaPzwVddHoyVIT45qRuKQrDYG/6C8QkmEOjoVdp8w/eAH2jUGlLVkey0rR5bCuS2rne/h5FutIAO4TU48YeF6NR20BTO0rcXdwP2qz7TP51Xz+pnusA74Wm+hGxsa3N4z1FSj2BCvzitqX1o00pJLCT7PNFl7HJ/Rs3rvvK9rhH5Vc4pWmlwjHyPAYf6W+LfmSJIqMdzMCgK+8IexXS5rm2T5QautpHznNaR6/Mel278pmSqgK2AigEUAigPSKARQCKA7+x2zar16DIZRBcUNOxCT6x9wk8pw3YF1W7CUJSlICUpACQBAAGgAFcwekUB5q0IoCq9oLTLaZP9lunGjPqkko+Ka30otaSqfqSfhZ+KLP8MVFCpKl1rud14ESqpPaCsmC3dh7nPZMHijM0fsqOX90pqbRd4HitLU9TFy6bPv+5JHK6laQzF7/AC4xapmEhsNnteziPb0dR5S/iovcNQ1tG1Xvvf8A8bfcmDPEVIKM5e0b3R21wsbwyuO0pIHvitKjtFknBw18RTi98l5lKRUA96W7smqbC2P0Vj7ri0/lU6j9CPFaVVsXPs8kcna7S8w0/tQP81r+dc631x+cCborPC4hft9JEu/Wd9SdxQlJXgyurgwUuKgjeIUYIqte0+hUc6cb8F5F04BiPym3ae4qTCo4LTose0Gp1OWtG54bGYfkK0qfB5dW7wNq84dtdERintr0xe3H1/ilJqvqfWz3GjP6Sn1erNnY0ZFPvHcywo96tE/BVd8HT16qXZ3kD8QVlTwqXF37l/gs/Zmz6O0tkEQQ0FHtX4596jVlipa1aT6fLI8fh46tKK6DsgVHOx9rIPoNYBQ226Ui/uggADpToBAmBnPerMe+t0ZOJFAIoBFAZxQCKARQF0+D4I+QM9GAJCs/MrCiFk9seyK5vaCRgVgH3LQHxxqgIZtDh8vvNaZbxjOjl0zIA07shqRUjyuF6Yu3Y814mMJX/LY2M9zz7sn4FWlJGhEHiOR4iqU+j3TV0IoCw/BhcSzcN+otDg+2nKf/AGx7ak4d7UeZ0/TtOE+Ka7s/Unm+KknnyoNsL4jEXXBqW3EZe1oJ0+8k1BqPntntNG0U8FGD/wByd+2/oW4FgmRuUAodh1FTkeMaadmRrwgvZbFweutCf3goj2JNca75hZ6GhrYuL4Jvwt6lTVDPZFs7Ef8AhzHUp0f5qz+dTaH0I8bpj+sl2eSOftuIfw5XJ/8A+Rk1pW+qPX7EnRD/AINdft9JEsX8531J3FGUpioh97/nOfjVVbLaz3+Hf8GH9sfJE38FmI/O25O/yqO6EuD8B9tSMPLOxR6ew+Uay6n5r1J1cbhUs82VFtumL+4+sj3tNmq+r9bPbaKzwcO3zZ1sGw8/JWWY8e9eCiOPQt6k9mUE/aqz0bDUTqvcr9uxHl/xHiOVrqiur1l7EmxjFbtL2a0cYdSgZV28pzAjjlkE6RuM9RqXh4UXG1ZNX2S3FLXlVUr0mnbajZwnbu3cOS4Sq2cGhC5yTyzRKftAdtZq6PqRWtDnLo+eRrTx0G9WfNfT88yVJAIBBBB1BBkEdRG+oLVsmTVmDAEnQDU9g31gH50v7jpXXHTvccUv76ir863MnhFAIoBFAekUAigEUBZXglv5Q8wfRUHE9ihlVHYQn71aSBYYTWoORj20bFmPKKzLjRtOqjyn1R1mpNDC1Kz5qy47iPWxNOj9Tz4byA3u0ar6flD6ba3Bjom5W4vqgDxu0wnqNW0MKsP/AC468uLyS+d/SVksQ6/1y1Y8FtZ31Ppu7VLtvnz268zYV5yi2IKSR6yJ9oqvUHQrOFXZJZ9u/sZP11WpKdPbHZ2e6IXtdZJC03DXzVyM4+iv9YnqM6955VTYqi6VRxZ7nQmNWIw6jfOPlu7tnccCo5cEs8GdxluyidHWlpjmpMLHuSv211oO0io03T1sNrcGu55exaVuJjqqaeRKKxV7O+8vfmdcUOxSyR7qrpbWfQcPHUowjwivItnZO66SytlbyEdGe1slHwSKm0neCPG6Tp6mKmum/fmcHwpOw1bo9ZxS/upy/wAdcsQ8kiw0BD+JOXRbvf2K5qMenLY2CSTh7fU45+Mn86mUPoPH6a/q31LyNPb5MfIjyuB8Un+GsVtq6zrobPll+xkquCA5qUjXmK73yKUpnaBEXVwP27h9qyfzqvn9TPeYJ3w9N/tXkfMDxA277Tw9BQJ60nRY70k0jLVdzbE0FXoypvevHd4lwXeL24/8wxB3eUT/ADqeqkeJ4f8ALVtmo+5lf43ZJvMTKWlpUhYQpS0EEBCUJCzI46R2kVFlHXqWR6TCVnhcBrTVmr2T4vYSXDDnW9dJSooaSWbdCQSVJR55SBzICRHI1czjydONHY3Zvo4LsWbPFqbqVJVnna6XTxfayF4sm3dWpSVOW7pJKm3wSnMdTlcAlPYod4q3oOrTiotKUdzXt7FTWVKcnJNxlwfucrpC4R0jh0EArKlAdWkkDsBqVZRXNj6Ea7k+c/UkWCC/th0lqVON8Q0oPIPOWxqD3A1Dqzw1V6tXJ9OT7yVShiKa1qea6M13Ez2hxtwYWp11IbdebyBIkQXJTIB1BySqOFUlaEY1HGDui5oylKCclZlOxWh1EUAigEUBnFAIoBFAdjZLE/k1024TCSci/qK0JPYYV9msPYCx9ssQvE9G1aIVDoMrQJUCDqJ3IEEan3RUvBQoO8qz2bvm0hYuddWjSW3f82ECvMGDMqu3gFnXo2z0jqp9ZROVPaZ76taeJdXKjHLi8l9ysnh1Tzqyz4LNmlhyG1O6suuD0WUEkq+ssCQOeVPsrvVc4w+pLi36L3ZypqMp/S30L1ZPbS/ftyly76C1YAyoYSBm13GBy6zxOlUlSlTqc2lrTlve4t6dSpDnVbRjuRhi2GoBUwsgW10rOysbmLg6x1JVvA61CuNWH5mlf/dHb0rc+zY+gmYTEywWIU4/S357V27ukrrELJbLim3BlWgwR8CDxB3g1SNNOzPodGtCtBTg8mfLC8Wy4l1pWVaCSkwDEgg6HTcTWE2ndCrSjVg4TWTOwNs73+/I+wj/AE105afEgrRGE/T4v3I/FcyzN22xd9tGRt5xCAScqVECTvNbKTWxkephKFWWtOCbPK7vnHY6VxbmWYzqKomJid0wPZWrbe06UqFOlfk4pX4GtWDqZh9QEBSgOWYx7N1ZuznKnCTu4q/UjFThO8k9pJobKMY7FYxIoZR9FAKA+gf0KC5OsLwpTLYtk6XNyAp4/wBwyN404695McKuMDQUE61RZLxe5erPC6b0g8VVVGk8vTfL0R77Qvn5QxZNOfJW20AhZJTJjxNRE68SdSSascPG8JYicddt7PP5wKCvK040IS1Vx8jN/FnGYaxRhLzZ0S8EpWD19fdB6qRoQqc7DSs+Hz7iVadPm4iN1xNhWxlndI6S0cKR9BWdIJ4KQrxknqkU/PYii9Wor9fujP5OhWWtTdur2NbB9i7u3uW1NugIzDOtBKTl3kKQrQzujXfXSrj6NWm1KOe7/Jzp4GrTqJxll83Gt4VsVzvItwdGhnX9dY8Udyfx1UItiCRWQIoBFAIoD0igEUAigGWgLU2WxNy7sFtNuFFw2jJmkTu8mqTukDKTzBNKbjGonJXW851VKUGouz3HPwnwdknPdrJJ1KUH25nDqe721ZVtKZatJW+cCvpaOV71Xf5xMsV2nt7JJZsUNle4qSPEB+tvcPfHXWKWCq4h69Zu3j9jNXF0qC1KKV/D7mqwyw02m9vnhcurGZtsHMB1EcxxGgB5763lKpKTw+HjqpbX9/jZpGMIxVevLWb2L5/g6mHYl8obUi/ShtFwoBhBMLiNCBwgwQo7yeyY1SlyM70G24/U93zivuSYVOVjasktbYt5oYvg5ei2uFBNygfoz50TcIH6tZ4KHtB5g1FxWGjVjytLtXB+z3MtdF6Tng6nJVM0/HpXSt63kCvLVbS1NuJKFpMKSd4/rnVO007M91TqRqRU4O6Z40NwaGT5QCgPlAKAUAoBQH0CgJlguFfJMjjqM905/Z7fik/3ixwI36+bvOu6yweDc3rSyS2vh9+CPJaa0yrcjRzv49C6OL9NveTcs2gLb78XFwCp15Kc2UnRI6kp4c9TpwsdSdfOnHmR2L5ve88zrwo5VJc6W1/Ny3HHuX8iUs4gBcW6vmLps5lJ7F7+1J1041LhHWbnh+bLfF/PnQRZS1VqV+dHdJfPnSevSXFkj0b2xUOPjAJPAjXL709la2pYiX6Ki8/nb1m16lCP66fp87Oo0MQXbtJTd4fcLZWVAFiTmE74+j1GQefCu9LlZPka8brj8+zOFTkorlaErPh8/wAE7wzaFYsBdXQAISTp4vSCYbIHAqMD37qqcVThTquMNha4ac501Ke0p+8uFOuLcWZUtRUo9ZM+yuJ3PGKARQCKARQGcUAigEUAigOtsxjBtH0uCSk+K4OaDv7xoR2ddYauCw9qsPubwNJt3QLdxMrgwDOoUSNVpIPm7pGvVKwdajRvKavLd83dZDxVGrVtGDst/wA9DgYwLSzZXato6d9wBKifOCvR1G4gxCR+c1Ko8viKiqyerFfP8tkaryNCDpRWtJ/P8I5VvYIswlb46W5VHRW/nBBJ0U4BvM7k8+fDvKrLENxpu0Ftl7fPvwjSjh7SqZy3R9zbdUtlwLc8viDuiEecGAd2m7N8Paa5xUakdWHNpR2v9R1blTlrS51R7FwOlhWJF0mwxFCuknya9ygoapIUNyuIUNDuNcqtJU1+Yw75u9fN3FHWlVc3yFdZ7n839JnjlgCA3fyUjxWL5A1TyQ8P56HgahVcNDELWpZP9PtxXRtLTB6SrYGdpO8Xv3Pr4PpIbjmzj1r4ygFtHzXm/GbUDu19E9R7pqnnTlDae2wmkKOJXNefDf2cezwOPWhOFAfKAGhk+UMCgFAbuFYW7cryMoKzxO5KetSjon+t9bRi5ZI4V8TSoR1qjt5vqRL8KwxFssIYAu731h8zb81SeI9Y68gJq1w2BSXKVXZcePUvU8dpPTdSu3RorLh/9P0JbhGBdFmWtRdfcHjunl6iB6Kfjx5DrWra6UIq0VsXq+kqqVHVetJ3k9/oug0tpNl03SeCHkjxF8FfQX1dfD3V0wuLlQlxW9expisLGsuD3Mrb5M+2tbEKSs+KpskQrlodFHcRHVFXznSnFVN3Hh83+JSKFWMnT38OJs4Ljj1msgTG5bSwQDzlJ80x/RrSvh6WIjfuaNqNepQlbvTJVhuztlfqDzKiyAR0zAHuTr4gOuokcgCKr54jEYZak8+D+epOhh6GIevDLivnoaXhGxwOuC2ajo2T42XcVgQEjqSNO0nlVVtzZakNisgRQCKARQCKAzigEUAigEUAigJvsBtFkItXlEIUYaVMZSd6J4Sdx4HtrVreDPE8OGHKHQpU/cPKUGlqSTkE7hzWZ39u7jawqPFrntRhHauP2KqdNYZ8xa0pbHw+5qOD5EZPl8Qd+10ObTvXw9w0rb+oyXNpR7L/AD5ma/yM3zqkvD58yNfZbG27N55V004p4yM51Uk+knKd08+yu2Kw8q1OKotavD1OeGrxozk6qetxJPs5YLfcN/cjx1iGEeojgrvBMdpPERAxNSNOH5ensW18WTcNTlUly9Ta9i4IlSWBlKVAKSoQQRIIO8EHfUBNp3RNavkzhubPOMkqsXAgHzrd2VsqneE8UcdNR2VK5eFTKsr/ALlt7dzI/Iypu9J26Hs7OBFsVwy1Ji6t3sOcPptp6S3UeoDQDqTFcZ6NU86LT8H3P0LXD/iHEUObWWXTn/7L1OWvYl5YzWrtvdJ/ZuBK+9CtB7agVMJUpuzXoX+H0/haqzuvFd6z8Dl3Wzt2359s+OxtSx7USK4unJbixhj8NPZUj3287Gp/2c9/cvf4S/5Vrqy4HX8xR/XHvXue7GB3KzCbd89rS0j2kAVlQk9xznjcNDbUj3p+R1LbYa8UMy0tsp4qecSkRz8XN766Rw82QqumcLDY2+pe9jbtcGsmlBKnHb53g1bJIR3rBJI6wR2VYUtFztrTyXF5fcosT+JpS5tBZ9HOfsiSKtHS1+kKbw+1SPmmSM5HJSxoJ03STUqCo03q0lry6su7f2lHVnWrXnWlqrfnd9r9jFeONWbTC7Rps2i1w6pObOOEmdc2/wA7lGk11jQnXqSjVbU0sl83dXWcZVoUYRlTS1W8/nuTNl1KgFJIKVAKSobiCJBB7KgNNOzJyaauji4rtPbtPt25JUtaglRTqG83mzzJJGg4GeUyKeEqVKbqLYvEj1MVThNQe1+Br7TYA3dphXiOp+bcj91XNPw4dbDYqVCV1s3oziMNGtGz27mR7B3eldFjiLOdY0bcglYAEjx065YGigY51NqxUY8vh5WW9fb07iHSk5S5CvG73P5595v47ds4Zb/J7Welck5iQVAHTOogb+CR1TwM19WtOtLWmT6VGNKOrEriK5nURQCKARQCKARQGcUAigEUAigEUAigLG2N2nDwTbvkB0aNuEA5tIGp9MA9/bv1asYNzANkjbrW64oOuqUcq+SfW+sfduqXiMZysVCKtFbvm4i4fC8nJzk7t7zo4jszbvrQt5MqQd40zgeisekK5UsTUpRcYvb8yOlXD06jUpLYNocebskoW4lS868oCYEACVHXTQcONZw+HlXk1HchiMRGik2tp0bS/bebS40rMlYkGCOMHQ9YIrjOEoScZbUdYTjOKlHYyI7VXfTXjFslRCGPLvqBiMomJG6E6f8AUqfh4cnh5VWruWS+fNhCrz168aaeSzfz5tNbANs3HBdqehbSEFxCSADBVCUE8REb63xGBUOTUdryfuaUMY567lsWaPl2/hikMuvMqt1PBSklqUlMGCTk013jxazCOL1pU4PWttvn5iUsNaM5LVv83G5atNdGXLfFbhLaSAS6sKCSdwIWkRXKTkpas6Kv0JryZvBQcdaFV27PVG+rC77/AHiY5m3a+NcuWof9LxZ15Kr/ANTwRrtW63G1OHFFrbROdTXRpCcolWqQdw1reUlGSjyKTfG/uaqOtFy5VtLhb2OL8pwsrQHHLm7WVBIU6pxQBJiTmKRHdUnUxai2korosvK7I6nhW0m3J9N355G1e7QFpu7atWW2FW5TGUDVJOq8sATGus7+NcoYdTlTlUk2pX7+B1nXcYzjTVnH5c4jSnEuN/KXlPNXrUFRJhJVu0O4pJTy3nlUmShKMuSjqypvv/yR4uUZR5SV4zRw0PrtVusODMgnI4jcFRuUnkrcQeyprjHEQjUjk9qfDo9yJrSoSlTlmtjXElng7xzN+iLUeJZJ06y38SO8cqgaSw3/ADR7fcmaPxH/ABPs9idIwpnpemKAXQnLnjUD+fCd8aVVcpPU1L5cCz5OOtr2z4mytkGtDc4u0mONWaM2VKnikpbHpQTJlW8IkAxxI9mVfYYtvKou7hTq1LcJUpRkk/1oOqsmTxigEUAigEUAigEUBnFAIoBFAIoBFAIoBFAT7ZTbTc1dK6kun3Bz/V7edauPAE6Otag8Li0Q4gocSFoVvSRp/XXW0ZOLvHJmsoqSs1kat863asKcjK2yjxUjq0QkdZMDvreEZVqijvbNJyjSp33JFYrfUi0deXq9euFI59Gky4QORV4vcKvNVSrxpr6aav27vnWU+s40ZTf1Tfh89Dh21wQhxtIkulA7kkmO85fZUycE5Kb/ANtyLCb1XBf7rE6srJK8SbZgKRaW0EEAgkJA1B36rHsqnlNrCynvnL55Fqop4lQ3Riem21k2i2ShttDfTXCEkISEjcrWBpwFa4CcpVXKTvaLNsbCMaajFWu0SXF3srb6vUaWfupJqDSjrTiuLRMqPVg3wTIP4N3ApNwyqCFJSqDuI1Sue4pq20rGzhNfN6KzRsrqUGbVtaNsYtkShKUuM+KmNAcs6cvMPvrlKcqmCu3mn88zrGEaeLsltXzyMsWaDeIozeZdNFpXWd3xye2taLc8LJLbB3XzvNqqUcSr7JKz+dxy2LUu2T9udXbRwqTzKdZjt8f3VIlUUK8Ky2TWfzuI8abnRlSe2DyPHEHEutMXhSFxDNynnwzdRI3HgSnlW9OLpznh72vnF/Pm0xUkpwjXte2Ul8+bDTxrBVWxQ8yoqZUQptwb0nekK5HdB412w+KVW9OatLY1xONfDOlapDOO58Cz9l8dF2wlzcseI6BuCwBqOogg98cKpMVQ5Gpq7t3UW+GrctT1t+81tp9qkWwKEQt71eCOtZ/Lf2b6j2JBWN5crdWpbiipSt5Pw6h1VsDxigEUAigEUAigEUAigMooBFAIoBFAIoBFAIoBFASDZ3al21hJ8o16hOqfqHh2buysNAsPC8bZuUy0qTxQdFp7U/mNK1tYEY8ITzjqre1bCgHFgqVByk7kidxgZlEdlWej9SCnWluWz53FdjtebjSjv3/O85jbKbjEENo+Zs24HLyY39pXH3a6OTpYVzf1Tfn9vM5pKpiVFfTBeX38jgbHWvS3bII0SekPYgZviBU/HVNShLu7yFgoa9aPRmdbDsEN+7dPdKW8rsIUBmmZ36j0QnjxqLUxH5anCnq3yzJNOh+YqTne2eR2Nq0kLw5mZBeR35VITJ+9UXBZqrPofjckYvJ0odK9Ds7TORbXR/ZqHtEfnUXCq9aHWiViXajLqZBdjT0N2xrIfaIPVmzafeQKuMd/Eoy/a/nmVWD/AIdaP7l88jtbTq6PELJ3nCD2ZoPuWah4Ra+Gqw7fncSsVzcRTl2fO89/CCwehQ6nzmXQZ5A6fiCa00bJco4PZJfPU6Y+L5NTW5nOucRTb3rV1r0N0yCuNeAnTq8X2mu0KTq0JUf90Hl87zjOqqdaNX/bJZ/O40NmnkOPv2yAosXAVlEapiSlUcAN09Sa7YuM40oVJfVG3b89zlhZRlVlTX0y+fOw7GF3aLNhVvdlLpkgNNwuEngs+aNZMTImq/FVo1KqqU8vcn4ajKFPUnn7HhiG1x6MNWrYt0ARIiQPogCE9upqNJuTu3dklRSVkRc66nUnf11gyfIoBFAIoBFAIoBFAIoBFAZxQCKARQCKARQCKARQCKARQGTaikgpJBG4gkEdhG6gJNhe2rzYCXgHk8zor27j3jvrFgdfCL2wlwsnoFuiFBZIHHdJyjU7ga6TrVJpKTvbYcoUYQbcVa+008E2WdtenWlSHSpooaKDEk6mZ0G5PE1MxOMjX1YtWV8yJh8JKjrNO7tkb2x+HLtrXI4koWp1SiDGmgSN2m4e+uWOrRq1bxeVjrgqMqVO0ttznbbOOpubV1ppbgZGfRClJzZtxKd3miu+A5N0pxnJK+RwxinykJRjex4Ypj638PuC42GlZ0IjXWVJUdFdUis0sPGnioKMrrN+ZirWnUw8nJWezyI8bDoE2dw3nUVnOob4KVDQADdE1N5flJVKUrJLJEXkOTVOpG74kq28snHgwphClrSsxlEkSAZPISBvqu0fVhTlJTdk0TsdSlNRcFmmd/ErI3DLjcZS4iNdyVRInsNRKU+TqKS3Ml1IcpBxe9EVxi0ZYtm2HlC4cQSUhCijLO8KIJIGsRvPVXeWLlyrqQyv2nGOFjyapzzscJd8qMqMrSfVaBQD1qMys9aia4TqSm7ydzvCEYK0VY1YrQ3EUAigEUAigEUAigEUAigEUAigMooBFAIoBFAIoBFAIoBFAIoBFAIoBFAe1rduN6trWj6qin4UB1Wdq7pO9wL+uhJ94g1iwNxvbZ4b22j2Zh+ZpYGSttFHew2ftH+VLAwO2TnotND7x/MUsDWc2tuT5pbR9VA/imlgc67xR535x1xQ5ZiB90aVkGnFAIoBFAIoBFAIoBFAIoBFAIoBFAIoBFAZUAoBQCgFAKAUAoBQCgFAKAUAoBQCgFAKAUAoBQCgFAKAUAoBQCgFAKAUAoBQCgFAKAUAoBQCgFAKAUAoBQCgFAKAUAoBQCgFAKAUAoBQCgFAKAUAoBQ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SEhQUEhQSFBUVFRkWFhcVFBcVGBYYFxgZGRQWGBUaHCggGBwlGxgUITEhJSosLi4uFx8zODMsNygtLisBCgoKDg0OGxAQGywkICQsLi4sLDY0LCwuLCwsNCwsLCwvLCwsLC8wLCwsLy8vLC0sLCwsLSwsLCwsLCwsLCwsLP/AABEIAMkA+wMBEQACEQEDEQH/xAAcAAEAAgMBAQEAAAAAAAAAAAAABgcCBAUDAQj/xABPEAABAwIDBAQJCAcFBQkAAAABAgMRAAQFEiEGMUFRE2FxgQciIzJCUpGhsRQzYnKCkrLBJENjosLR8DRTk6PSVFVkc4MVFzVEdLPD4fH/xAAbAQEAAgMBAQAAAAAAAAAAAAAABAUBAgMGB//EAD4RAAIBAgIFCwIEBQMFAQAAAAABAgMRBCEFEjFBURMiYXGBkaGxwdHwMuEGFFJiIzM0cvEVQkNTgpKi0sL/2gAMAwEAAhEDEQA/AKoigEUAigEUAigEUAigEUAigEUAigEUAigEUAigEUAigEUAigEUAigEUAigEUAigEUAigEUAigEUAigEUBlFAIoBFAIoBFAIoBFAIoBFAIoBFAIoD4aA3bDB33/AJll1wHilBKfv+b76w2kDt2/g/v1CS0lv67iB+Emsa6B7/8Adxeeta/4x/0U10DB3wdXwGiGl/UdH8UU10DkXuzV2yJctnkjmE5wO1SJArN0DlCsg+xQCKARQCKARQCKARQCKARQCKARQCKARQGUUAigEUAigEUAigEUAigEUAigCUkkAAkkwANSSdwA4mgJVh2xK8vSXjibVvkqC4exO5PfJ6qwryerFXZiTUVdkmwfCmkgGysgv/ibswn6yc38IFdXQUP5s7dCzft4nHlnL6Ffp2I2b2+CdLrEiDxbtEbvt7/aK5vEYeH0wv1v0RLo6PxlbNJ9isu9nJdxPDuLV7cdbr0T7CK1/wBRkvpSXUl6k2P4erSXPl3t+h5jF8O/3cf8df8AOsf6nW4+XsdF+GeleJm3imG/7LctdbbxMe1VP9SqP6rPrSNX+HKkfpa72jp2WIM6fJ8RuGj6tykLT2ZjEVusZRn9cF2XX2IdTRGMpbLvul5ZmziNgXRN1aMXaY+etT5QD6ui/YYrqoUZ/wAuduh+6yITlVhlOPd7EVu9iUOhSrB4ORvZd8RxPVOnZqB21pUhOn9a9jeFSM/pZELu1W0socQpCxvSoQR/9de6tTc8ooBFAIoBFAIoBFAIoBFAIoBFAIoDKKARQCKARQCKARQCKARQCKA6GCYK7dudGymeKlHRKBzUfy3msN2BYGE4W3akt2iA/cgeUfXohqd8ncn6o1MazXWFG8deq7R8X1e5xnVd9WCu/BdZr3+JsMKzE/Lbkemv5ps8kI3ad+7hXCrjrLUpLVXi+tlrgtB1K1qlbJdPovVkfxTHH7g+VcUR6o8VPZH86r3NvaenoYChQ+mOfF5v51HOy1qTD7FYAigEUAigNmxvnWTLS1I7Dp3p3GsqTWw41sNSrL+JFPz79pJLbaRp8gXiMrg824alK08iSNfiOoVNoY2cOa9nDau489jdAJ8+j9+x7+06+JMtutpTehL7B+bu2xCm53Z483tEpOkipqhCsr0cn+n2fptPPSdSjLVqrt4daIFtRsq5ZkKnpWFHxHU7tdwVyPXuPDkOKe47HAisgRQCKARQCKARQCKARQCKARQGUUAigEUAigEUAigEUAigOns9gbl48Gm9BvWsjRCeZ5nkOPYCRhuwLIaZbbbVbWquiYa/tNxpmKvSSlXFw8TuSO4V1jGNKPK1exer6PM48+tPkqXa/RdPkRnGMezJ6C2HRMJ5SFLPFSjv169fhVbXxM6srtnrtG6Hp4eKlNXlw3L3fxHBio5dCKGT7QCgFAIoBFYMismBFDB1MExty2V4vjIPntq1SoHfpwNbwqOLuiFjMDTxMedk9z+bUTCyu2g0pbY6WyXIfYUMyrcnzlJTxb5p4bxVxTqRxSs8p7nx6H08HvPEYrDVMDUcZLm+XSujjwITtlst8kUHGj0ls7q2uZyzqEKPHTcriOsa8c72e0ymmrojMVkyIoBFAIoBFAIoBFAIoBFAZxQCKARQCKARQCKARQHra2ynFpbQCpa1BKQOJO7s7eFAWxa4Z8laRZW5h1Yz3LwHmJ3KV2nzUj/9rejGNnVqbFsXF8OricKspN8nHa9/BfNhFtpMVSuGGBlt2tAB6ZG9RPHXWeJ15VW4ivKrNts9jonRscNTU5LnPwXu9/dxOFXAuT5QCgEVgChk+xQCKAUMiKGD5FZMH2KA38FxVVs6Fo1G5SeC08j18qzCbi7ojYvCRxNPUl2Pg/m0nlp0JQGlALsruQgH9S6rXo/ognVPqqFXOt+Yp66+pbelcetb+g8DVoywlV0pqyv3P2e4rHaTBF2dwtlckDVCj6aD5qu3Qg9YNck7nQ5cVkCKARQCKARQCKARQCKAzigEUAigEUAigEUAigJ/4OcOS027fvDRAKWuZ4LUOsmED7Q41hRc5KEdrNZyUYuTNvaa+Vbsluf0i48o+RvSNwQOpI8Qdijvrjja6doQ2LJer7S30Fo/lJutUWx+O5f9vzaZseD9JCT8pkKSFDKzwIka5+uo6oX3k6ppxxk48ns6fsR/anAvkboRmK0qQFpUU5d5IIiTuj31ynHVdizwGL/NU3O1mnaxyEIJIA1JIA6ydBWhNbSV2WA9sAyAtKXHitKTlkoylQGkjLMT11JdBWPMx05Vc1eMbX6b27yvRUY9QSvYbAWroPqeCiGw2E5VFOq88yRv0T7660oKV7lRpbG1MMocm83fp2W9zq7RbN2jFo86ltWdIGUlxZgqUEgxMHfW9SnGMbogYDSOKr4mFOUsntyW5X4HXf2QskqgMkjrdd/110VGHAhvS2M/X4R9jhYXgducTuGFNBTSWipCCpUAw0qZmT5yt541yjBco0WdbF1v9PhWUuc3m8v3eyJEnZu0B/s7UHTcT8TXfk48CmekcU/+RlX4tYFh5xo65FEA8xvQe9JSe+oUlZ2PY4esq1KNRb1/nxNzZJCTeW4WlK0lwApUAoGQQJB0OsVmH1I545tYabi7OxZN7YNDpEhpkShW5pA4HqqY4q2w8dDEVddNye3iyAbJXqTmtnj5J8QPoL9FQ5ax3gVywteVKaa+f5PRadwEa9JzSzW3q+207e1GHqvLFRUJurFRC+a0gSo9ikALHWiONWVaCjJSj9Ms16rsZ46jNtastqyfv2lXRXM7CKARQCKARQCKARQCKAzigEUAigEUAigEUB6W1upxaUI1UtQQn6yiAPeRQFx3Fqhs21qn5u3QHnOvJ4rQP1nJUfq1vTepTlV3vmrt2+HmcZrXqRguv28St8VvS+8tw+kdOpPo+7XtJqmk7u59DwuHVCjGmt23r3/OBZeyr+ezt1cUpLZ/6aikfuhNS6TvFHktKU9TFTXHPvzOT4ULaW7d3kpTZ+0AofgV7a511sZYaAqc6cOhPuy9SIbNW/SXdunm8gnsSoKV7ga4xV5IvMZPUw85ftfjkW+z55PXU88GU3jVp0Nw83EBDigPqzKP3SKr5KzaPfYWpytGE+KXfv8AEnng7Zy2biv7x8x1hCEge8qqTQWR5zTs714x4R82z54RHstmE+u4AewBS/ilNMQ+bYxoGGtitbgn42XqSd3XIeaU/AV2WwqJ5SfWRqyTGNO/SYn/AC2/5VwX80upu+io9EvVkrU3IqSUZAvCPh3zVwBv8kvtEls+zMO4VFrxzuej0FiMpUX1r19PEjOzaou7Y/t2vetIrhHai5xavh6i/a/Itq7R45HMEe6rB7Dwi2lKNGACNDoQeXI1Wn0V2e0srBsSly2uNMtwn5M9y6QT0Zj6wUnsVV1h5cth5R3rnL/9e5860jh/yuLtueXY84+xXG1eE/Jbt1oCEhWZv6ivGSO6cvak1ondGpyIrIEUAigEUAigEUAigPSKARQCKARQCKARQEo8G1j0l8gnc0hTnf5ifeue6tZPIEo2ju4ZvHeLz3QJ19BrxFAd/TKpjJalKFPov2yz8rEvQlHlsZrPc7/+Oz/2IBVUe7LC8HL027yJ1Q6F9gcSB8WzUnDvJo8vp6narCfFW7n9zrbb23SWDnNspcHcqFH7pVW9ZXiRNEVNTFx6brv2eJDfB3b5r0K/u23F/u9GPe5UeirzL7TM9XCtcWl6+hZraNJqaeOKz8IttlvCqPnG0L7wCg/gFQqytI9hoWprYVLg2vX1JnssxksbYcVJK/8AEWpQ9xTUmirRR5/Ss9fFz6Mu5WI54Tnf7O39Faj35Qk/i9tccQ80i1/D8Prn1LzfsTNlWZplXNps+1ANSY7Cgrq1WS6X5keBjGm/pMEf5az/AA1w/wCUt4K+ipdEvVe5MWRUkojlY5hvTtOs+unxTyWNUH7wFaTjrRsScJXdCtGpwefVv8CpsI8W4ZnQh5uQeBDiZFQVtR7avaVGdv0vyZctyPK1YbjwJR4RGnLT2VXH0RO6uSbZpZXbXTQnMkB9vmFJ105apHtqw0dU1Kyvsv4PJnl/xNh9aEai22a7s16kl2x2bGIst3DMB7okqSNwcSoZujJ4EEmDzJB3yO0o8nNwe52KCEtaKlxKkcbKSUqBSQSCCIII0IIO4g1k2MYoBFAIoBFAIoBFAZxQCKARQCKARQGbLClqSlAKlKISlI1JJ0AFAXPsfs4mxa8aC6oZnVDdpqEJPqjXXiZPIDm+c7Ahm1Dv6LZpO9aS6frHUnvLhNaaSf8AGa6fLIu/wxDmyn0Lxu/Qi9V56slvg2fi4cb4OMn7yCFD3FddqD5xS6cp62HUuD8/iLCdtulZcbP6xtSPvJIqVNXVjy9Go6dSM1uafcQnwXs/2lwjchtH3ipSh+4mo2HWbZ6LT81qwiuLfl7lhBHi1KPMEC8KbHiW7vLOg94Ck/hVUbELYz0n4ennOn1P09UTFu36NDTY/VtoR91IH5VIirJIoK8+UqSnxbfeVv4RHc15HqNIT2HxlfBQqJWfOPV6Ehq4W/Ft+S9CeYSf0W1P/Ds+5tIqVT+lHm8arYmp/dLzOHd6Y1bdbXxQ+K4y/mr5xLShnoqp1+sSZIcCQSTuknsFSShSu7I83VpWlK0KBCgFJI3EESCO6sJ3Myi4txltRWe19h0F6lxIhDqkujqVmHSD7wzfbFQ6sdWZ63RlflsI4vbFNdlsvbsLKvh5XvqZuPIlJ3iYccHJah7FGq97T6DRd6cX0LyO1sM5F0B66FojnIn+Gt6LtMr9Mw1sI3wafp6li7Hk/I2gdSguN/ccUB7oq3xmdZy4pPvR4XDZU0uF13M5O32xnyoF9gAPpHjJ3B4Abvrgbjx3HgRwi7EgqFSCCQQQQYIIggjeCOBrcHyKARQCKARQCKA9IoBFAIoBFAfCKAtfwc7J9CkXL6fKqHk0n9Wk8SOC1D2DTia5yYJZiZhp48mln2INbUlepHrRpUyg+oqza3zLL/0yfwoqPpD+fLrfmel/DH9M/wDt8iOxUI9IdPZe66K7t1/tAk9jnk1e5RraDtJMi46nymGnHo8s/QuO2EKI5Gp7PBnF2cwssC5BEZ7tak6b24SUHs8ZVc6UbX6yx0hiFWVK26CT695JMuldCtOFtJg5uWUthMw80rl4uYJcMnkhSzXOrDWROwGJ/L1XJ/pa8MvGx0ngSsmN5rqQintqX895cK/aFP3IR/DVfN3kz3Wj4amFprov35+pZWCH9Dtf+Qj4RUyl9CPJaQ/qqn9zOPjCYxayVzQB73R/EK5T/moscG76NrR6f/n2JOpE5xzB+FSHsKOLs0zgeDrEOms+jUZUwcvWUK1Qe45k/Zrjh5XjYuNN4fk8RrrZLzW337Rtvh/S2pUkSthXSCN5RucHshX2KzXjeN+By0RiFSr6r2Sy7d3t2klvx5QdtdlsKspbFUw+8OTzg9i1VXS2s99hXehB/tj5I3tkf7Yx9c/hVW1L60cdJ/0lTq9UWZsgPIOjldPgfeq5xW2H9sT59h9kv7mSJIqMSCDeEHYr5QDcW6fLAStA/WgcR9Me/titkwVLFbARQCKARQCKAzigEUAigEUBOvBxsr0yhcvJ8mg+TSfTWD5x+ik+09musnuBasVoDTv28zbqfWbWPakitqbtNPpRrNXi0VTtTqzYq4G3jvTkFctJK1eXWz0X4XlfDyX9vkyO1XnpxJG7Q8D18KyYst5e1g+HAhwbnEJWPtJCvzqwi7q588q03TnKD3NruN8msnM113iA4lonx1IUsCPRQUhX4h76xdXsdFTk4Oa2Jpd9/Y9Eq5Vk5ng4rWTuAmjMpXKHeeK1KWd61FR7VGT8arr3zPokYakVHgrdxbmz4/QbX/lD3TU6l9CPE6S/q6nWcnaHTEMOPNUfvpH51zqfXEnaPzwVddHoyVIT45qRuKQrDYG/6C8QkmEOjoVdp8w/eAH2jUGlLVkey0rR5bCuS2rne/h5FutIAO4TU48YeF6NR20BTO0rcXdwP2qz7TP51Xz+pnusA74Wm+hGxsa3N4z1FSj2BCvzitqX1o00pJLCT7PNFl7HJ/Rs3rvvK9rhH5Vc4pWmlwjHyPAYf6W+LfmSJIqMdzMCgK+8IexXS5rm2T5QautpHznNaR6/Mel278pmSqgK2AigEUAigPSKARQCKA7+x2zar16DIZRBcUNOxCT6x9wk8pw3YF1W7CUJSlICUpACQBAAGgAFcwekUB5q0IoCq9oLTLaZP9lunGjPqkko+Ka30otaSqfqSfhZ+KLP8MVFCpKl1rud14ESqpPaCsmC3dh7nPZMHijM0fsqOX90pqbRd4HitLU9TFy6bPv+5JHK6laQzF7/AC4xapmEhsNnteziPb0dR5S/iovcNQ1tG1Xvvf8A8bfcmDPEVIKM5e0b3R21wsbwyuO0pIHvitKjtFknBw18RTi98l5lKRUA96W7smqbC2P0Vj7ri0/lU6j9CPFaVVsXPs8kcna7S8w0/tQP81r+dc631x+cCborPC4hft9JEu/Wd9SdxQlJXgyurgwUuKgjeIUYIqte0+hUc6cb8F5F04BiPym3ae4qTCo4LTose0Gp1OWtG54bGYfkK0qfB5dW7wNq84dtdERintr0xe3H1/ilJqvqfWz3GjP6Sn1erNnY0ZFPvHcywo96tE/BVd8HT16qXZ3kD8QVlTwqXF37l/gs/Zmz6O0tkEQQ0FHtX4596jVlipa1aT6fLI8fh46tKK6DsgVHOx9rIPoNYBQ226Ui/uggADpToBAmBnPerMe+t0ZOJFAIoBFAZxQCKARQF0+D4I+QM9GAJCs/MrCiFk9seyK5vaCRgVgH3LQHxxqgIZtDh8vvNaZbxjOjl0zIA07shqRUjyuF6Yu3Y814mMJX/LY2M9zz7sn4FWlJGhEHiOR4iqU+j3TV0IoCw/BhcSzcN+otDg+2nKf/AGx7ak4d7UeZ0/TtOE+Ka7s/Unm+KknnyoNsL4jEXXBqW3EZe1oJ0+8k1BqPntntNG0U8FGD/wByd+2/oW4FgmRuUAodh1FTkeMaadmRrwgvZbFweutCf3goj2JNca75hZ6GhrYuL4Jvwt6lTVDPZFs7Ef8AhzHUp0f5qz+dTaH0I8bpj+sl2eSOftuIfw5XJ/8A+Rk1pW+qPX7EnRD/AINdft9JEsX8531J3FGUpioh97/nOfjVVbLaz3+Hf8GH9sfJE38FmI/O25O/yqO6EuD8B9tSMPLOxR6ew+Uay6n5r1J1cbhUs82VFtumL+4+sj3tNmq+r9bPbaKzwcO3zZ1sGw8/JWWY8e9eCiOPQt6k9mUE/aqz0bDUTqvcr9uxHl/xHiOVrqiur1l7EmxjFbtL2a0cYdSgZV28pzAjjlkE6RuM9RqXh4UXG1ZNX2S3FLXlVUr0mnbajZwnbu3cOS4Sq2cGhC5yTyzRKftAdtZq6PqRWtDnLo+eRrTx0G9WfNfT88yVJAIBBBB1BBkEdRG+oLVsmTVmDAEnQDU9g31gH50v7jpXXHTvccUv76ir863MnhFAIoBFAekUAigEUBZXglv5Q8wfRUHE9ihlVHYQn71aSBYYTWoORj20bFmPKKzLjRtOqjyn1R1mpNDC1Kz5qy47iPWxNOj9Tz4byA3u0ar6flD6ba3Bjom5W4vqgDxu0wnqNW0MKsP/AC468uLyS+d/SVksQ6/1y1Y8FtZ31Ppu7VLtvnz268zYV5yi2IKSR6yJ9oqvUHQrOFXZJZ9u/sZP11WpKdPbHZ2e6IXtdZJC03DXzVyM4+iv9YnqM6955VTYqi6VRxZ7nQmNWIw6jfOPlu7tnccCo5cEs8GdxluyidHWlpjmpMLHuSv211oO0io03T1sNrcGu55exaVuJjqqaeRKKxV7O+8vfmdcUOxSyR7qrpbWfQcPHUowjwivItnZO66SytlbyEdGe1slHwSKm0neCPG6Tp6mKmum/fmcHwpOw1bo9ZxS/upy/wAdcsQ8kiw0BD+JOXRbvf2K5qMenLY2CSTh7fU45+Mn86mUPoPH6a/q31LyNPb5MfIjyuB8Un+GsVtq6zrobPll+xkquCA5qUjXmK73yKUpnaBEXVwP27h9qyfzqvn9TPeYJ3w9N/tXkfMDxA277Tw9BQJ60nRY70k0jLVdzbE0FXoypvevHd4lwXeL24/8wxB3eUT/ADqeqkeJ4f8ALVtmo+5lf43ZJvMTKWlpUhYQpS0EEBCUJCzI46R2kVFlHXqWR6TCVnhcBrTVmr2T4vYSXDDnW9dJSooaSWbdCQSVJR55SBzICRHI1czjydONHY3Zvo4LsWbPFqbqVJVnna6XTxfayF4sm3dWpSVOW7pJKm3wSnMdTlcAlPYod4q3oOrTiotKUdzXt7FTWVKcnJNxlwfucrpC4R0jh0EArKlAdWkkDsBqVZRXNj6Ea7k+c/UkWCC/th0lqVON8Q0oPIPOWxqD3A1Dqzw1V6tXJ9OT7yVShiKa1qea6M13Ez2hxtwYWp11IbdebyBIkQXJTIB1BySqOFUlaEY1HGDui5oylKCclZlOxWh1EUAigEUBnFAIoBFAdjZLE/k1024TCSci/qK0JPYYV9msPYCx9ssQvE9G1aIVDoMrQJUCDqJ3IEEan3RUvBQoO8qz2bvm0hYuddWjSW3f82ECvMGDMqu3gFnXo2z0jqp9ZROVPaZ76taeJdXKjHLi8l9ysnh1Tzqyz4LNmlhyG1O6suuD0WUEkq+ssCQOeVPsrvVc4w+pLi36L3ZypqMp/S30L1ZPbS/ftyly76C1YAyoYSBm13GBy6zxOlUlSlTqc2lrTlve4t6dSpDnVbRjuRhi2GoBUwsgW10rOysbmLg6x1JVvA61CuNWH5mlf/dHb0rc+zY+gmYTEywWIU4/S357V27ukrrELJbLim3BlWgwR8CDxB3g1SNNOzPodGtCtBTg8mfLC8Wy4l1pWVaCSkwDEgg6HTcTWE2ndCrSjVg4TWTOwNs73+/I+wj/AE105afEgrRGE/T4v3I/FcyzN22xd9tGRt5xCAScqVECTvNbKTWxkephKFWWtOCbPK7vnHY6VxbmWYzqKomJid0wPZWrbe06UqFOlfk4pX4GtWDqZh9QEBSgOWYx7N1ZuznKnCTu4q/UjFThO8k9pJobKMY7FYxIoZR9FAKA+gf0KC5OsLwpTLYtk6XNyAp4/wBwyN404695McKuMDQUE61RZLxe5erPC6b0g8VVVGk8vTfL0R77Qvn5QxZNOfJW20AhZJTJjxNRE68SdSSascPG8JYicddt7PP5wKCvK040IS1Vx8jN/FnGYaxRhLzZ0S8EpWD19fdB6qRoQqc7DSs+Hz7iVadPm4iN1xNhWxlndI6S0cKR9BWdIJ4KQrxknqkU/PYii9Wor9fujP5OhWWtTdur2NbB9i7u3uW1NugIzDOtBKTl3kKQrQzujXfXSrj6NWm1KOe7/Jzp4GrTqJxll83Gt4VsVzvItwdGhnX9dY8Udyfx1UItiCRWQIoBFAIoD0igEUAigGWgLU2WxNy7sFtNuFFw2jJmkTu8mqTukDKTzBNKbjGonJXW851VKUGouz3HPwnwdknPdrJJ1KUH25nDqe721ZVtKZatJW+cCvpaOV71Xf5xMsV2nt7JJZsUNle4qSPEB+tvcPfHXWKWCq4h69Zu3j9jNXF0qC1KKV/D7mqwyw02m9vnhcurGZtsHMB1EcxxGgB5763lKpKTw+HjqpbX9/jZpGMIxVevLWb2L5/g6mHYl8obUi/ShtFwoBhBMLiNCBwgwQo7yeyY1SlyM70G24/U93zivuSYVOVjasktbYt5oYvg5ei2uFBNygfoz50TcIH6tZ4KHtB5g1FxWGjVjytLtXB+z3MtdF6Tng6nJVM0/HpXSt63kCvLVbS1NuJKFpMKSd4/rnVO007M91TqRqRU4O6Z40NwaGT5QCgPlAKAUAoBQH0CgJlguFfJMjjqM905/Z7fik/3ixwI36+bvOu6yweDc3rSyS2vh9+CPJaa0yrcjRzv49C6OL9NveTcs2gLb78XFwCp15Kc2UnRI6kp4c9TpwsdSdfOnHmR2L5ve88zrwo5VJc6W1/Ny3HHuX8iUs4gBcW6vmLps5lJ7F7+1J1041LhHWbnh+bLfF/PnQRZS1VqV+dHdJfPnSevSXFkj0b2xUOPjAJPAjXL709la2pYiX6Ki8/nb1m16lCP66fp87Oo0MQXbtJTd4fcLZWVAFiTmE74+j1GQefCu9LlZPka8brj8+zOFTkorlaErPh8/wAE7wzaFYsBdXQAISTp4vSCYbIHAqMD37qqcVThTquMNha4ac501Ke0p+8uFOuLcWZUtRUo9ZM+yuJ3PGKARQCKARQGcUAigEUAigOtsxjBtH0uCSk+K4OaDv7xoR2ddYauCw9qsPubwNJt3QLdxMrgwDOoUSNVpIPm7pGvVKwdajRvKavLd83dZDxVGrVtGDst/wA9DgYwLSzZXato6d9wBKifOCvR1G4gxCR+c1Ko8viKiqyerFfP8tkaryNCDpRWtJ/P8I5VvYIswlb46W5VHRW/nBBJ0U4BvM7k8+fDvKrLENxpu0Ftl7fPvwjSjh7SqZy3R9zbdUtlwLc8viDuiEecGAd2m7N8Paa5xUakdWHNpR2v9R1blTlrS51R7FwOlhWJF0mwxFCuknya9ygoapIUNyuIUNDuNcqtJU1+Yw75u9fN3FHWlVc3yFdZ7n839JnjlgCA3fyUjxWL5A1TyQ8P56HgahVcNDELWpZP9PtxXRtLTB6SrYGdpO8Xv3Pr4PpIbjmzj1r4ygFtHzXm/GbUDu19E9R7pqnnTlDae2wmkKOJXNefDf2cezwOPWhOFAfKAGhk+UMCgFAbuFYW7cryMoKzxO5KetSjon+t9bRi5ZI4V8TSoR1qjt5vqRL8KwxFssIYAu731h8zb81SeI9Y68gJq1w2BSXKVXZcePUvU8dpPTdSu3RorLh/9P0JbhGBdFmWtRdfcHjunl6iB6Kfjx5DrWra6UIq0VsXq+kqqVHVetJ3k9/oug0tpNl03SeCHkjxF8FfQX1dfD3V0wuLlQlxW9expisLGsuD3Mrb5M+2tbEKSs+KpskQrlodFHcRHVFXznSnFVN3Hh83+JSKFWMnT38OJs4Ljj1msgTG5bSwQDzlJ80x/RrSvh6WIjfuaNqNepQlbvTJVhuztlfqDzKiyAR0zAHuTr4gOuokcgCKr54jEYZak8+D+epOhh6GIevDLivnoaXhGxwOuC2ajo2T42XcVgQEjqSNO0nlVVtzZakNisgRQCKARQCKAzigEUAigEUAigJvsBtFkItXlEIUYaVMZSd6J4Sdx4HtrVreDPE8OGHKHQpU/cPKUGlqSTkE7hzWZ39u7jawqPFrntRhHauP2KqdNYZ8xa0pbHw+5qOD5EZPl8Qd+10ObTvXw9w0rb+oyXNpR7L/AD5ma/yM3zqkvD58yNfZbG27N55V004p4yM51Uk+knKd08+yu2Kw8q1OKotavD1OeGrxozk6qetxJPs5YLfcN/cjx1iGEeojgrvBMdpPERAxNSNOH5ensW18WTcNTlUly9Ta9i4IlSWBlKVAKSoQQRIIO8EHfUBNp3RNavkzhubPOMkqsXAgHzrd2VsqneE8UcdNR2VK5eFTKsr/ALlt7dzI/Iypu9J26Hs7OBFsVwy1Ji6t3sOcPptp6S3UeoDQDqTFcZ6NU86LT8H3P0LXD/iHEUObWWXTn/7L1OWvYl5YzWrtvdJ/ZuBK+9CtB7agVMJUpuzXoX+H0/haqzuvFd6z8Dl3Wzt2359s+OxtSx7USK4unJbixhj8NPZUj3287Gp/2c9/cvf4S/5Vrqy4HX8xR/XHvXue7GB3KzCbd89rS0j2kAVlQk9xznjcNDbUj3p+R1LbYa8UMy0tsp4qecSkRz8XN766Rw82QqumcLDY2+pe9jbtcGsmlBKnHb53g1bJIR3rBJI6wR2VYUtFztrTyXF5fcosT+JpS5tBZ9HOfsiSKtHS1+kKbw+1SPmmSM5HJSxoJ03STUqCo03q0lry6su7f2lHVnWrXnWlqrfnd9r9jFeONWbTC7Rps2i1w6pObOOEmdc2/wA7lGk11jQnXqSjVbU0sl83dXWcZVoUYRlTS1W8/nuTNl1KgFJIKVAKSobiCJBB7KgNNOzJyaauji4rtPbtPt25JUtaglRTqG83mzzJJGg4GeUyKeEqVKbqLYvEj1MVThNQe1+Br7TYA3dphXiOp+bcj91XNPw4dbDYqVCV1s3oziMNGtGz27mR7B3eldFjiLOdY0bcglYAEjx065YGigY51NqxUY8vh5WW9fb07iHSk5S5CvG73P5595v47ds4Zb/J7Welck5iQVAHTOogb+CR1TwM19WtOtLWmT6VGNKOrEriK5nURQCKARQCKARQGcUAigEUAigEUAigLG2N2nDwTbvkB0aNuEA5tIGp9MA9/bv1asYNzANkjbrW64oOuqUcq+SfW+sfduqXiMZysVCKtFbvm4i4fC8nJzk7t7zo4jszbvrQt5MqQd40zgeisekK5UsTUpRcYvb8yOlXD06jUpLYNocebskoW4lS868oCYEACVHXTQcONZw+HlXk1HchiMRGik2tp0bS/bebS40rMlYkGCOMHQ9YIrjOEoScZbUdYTjOKlHYyI7VXfTXjFslRCGPLvqBiMomJG6E6f8AUqfh4cnh5VWruWS+fNhCrz168aaeSzfz5tNbANs3HBdqehbSEFxCSADBVCUE8REb63xGBUOTUdryfuaUMY567lsWaPl2/hikMuvMqt1PBSklqUlMGCTk013jxazCOL1pU4PWttvn5iUsNaM5LVv83G5atNdGXLfFbhLaSAS6sKCSdwIWkRXKTkpas6Kv0JryZvBQcdaFV27PVG+rC77/AHiY5m3a+NcuWof9LxZ15Kr/ANTwRrtW63G1OHFFrbROdTXRpCcolWqQdw1reUlGSjyKTfG/uaqOtFy5VtLhb2OL8pwsrQHHLm7WVBIU6pxQBJiTmKRHdUnUxai2korosvK7I6nhW0m3J9N355G1e7QFpu7atWW2FW5TGUDVJOq8sATGus7+NcoYdTlTlUk2pX7+B1nXcYzjTVnH5c4jSnEuN/KXlPNXrUFRJhJVu0O4pJTy3nlUmShKMuSjqypvv/yR4uUZR5SV4zRw0PrtVusODMgnI4jcFRuUnkrcQeyprjHEQjUjk9qfDo9yJrSoSlTlmtjXElng7xzN+iLUeJZJ06y38SO8cqgaSw3/ADR7fcmaPxH/ABPs9idIwpnpemKAXQnLnjUD+fCd8aVVcpPU1L5cCz5OOtr2z4mytkGtDc4u0mONWaM2VKnikpbHpQTJlW8IkAxxI9mVfYYtvKou7hTq1LcJUpRkk/1oOqsmTxigEUAigEUAigEUBnFAIoBFAIoBFAIoBFAT7ZTbTc1dK6kun3Bz/V7edauPAE6Otag8Li0Q4gocSFoVvSRp/XXW0ZOLvHJmsoqSs1kat863asKcjK2yjxUjq0QkdZMDvreEZVqijvbNJyjSp33JFYrfUi0deXq9euFI59Gky4QORV4vcKvNVSrxpr6aav27vnWU+s40ZTf1Tfh89Dh21wQhxtIkulA7kkmO85fZUycE5Kb/ANtyLCb1XBf7rE6srJK8SbZgKRaW0EEAgkJA1B36rHsqnlNrCynvnL55Fqop4lQ3Riem21k2i2ShttDfTXCEkISEjcrWBpwFa4CcpVXKTvaLNsbCMaajFWu0SXF3srb6vUaWfupJqDSjrTiuLRMqPVg3wTIP4N3ApNwyqCFJSqDuI1Sue4pq20rGzhNfN6KzRsrqUGbVtaNsYtkShKUuM+KmNAcs6cvMPvrlKcqmCu3mn88zrGEaeLsltXzyMsWaDeIozeZdNFpXWd3xye2taLc8LJLbB3XzvNqqUcSr7JKz+dxy2LUu2T9udXbRwqTzKdZjt8f3VIlUUK8Ky2TWfzuI8abnRlSe2DyPHEHEutMXhSFxDNynnwzdRI3HgSnlW9OLpznh72vnF/Pm0xUkpwjXte2Ul8+bDTxrBVWxQ8yoqZUQptwb0nekK5HdB412w+KVW9OatLY1xONfDOlapDOO58Cz9l8dF2wlzcseI6BuCwBqOogg98cKpMVQ5Gpq7t3UW+GrctT1t+81tp9qkWwKEQt71eCOtZ/Lf2b6j2JBWN5crdWpbiipSt5Pw6h1VsDxigEUAigEUAigEUAigMooBFAIoBFAIoBFAIoBFASDZ3al21hJ8o16hOqfqHh2buysNAsPC8bZuUy0qTxQdFp7U/mNK1tYEY8ITzjqre1bCgHFgqVByk7kidxgZlEdlWej9SCnWluWz53FdjtebjSjv3/O85jbKbjEENo+Zs24HLyY39pXH3a6OTpYVzf1Tfn9vM5pKpiVFfTBeX38jgbHWvS3bII0SekPYgZviBU/HVNShLu7yFgoa9aPRmdbDsEN+7dPdKW8rsIUBmmZ36j0QnjxqLUxH5anCnq3yzJNOh+YqTne2eR2Nq0kLw5mZBeR35VITJ+9UXBZqrPofjckYvJ0odK9Ds7TORbXR/ZqHtEfnUXCq9aHWiViXajLqZBdjT0N2xrIfaIPVmzafeQKuMd/Eoy/a/nmVWD/AIdaP7l88jtbTq6PELJ3nCD2ZoPuWah4Ra+Gqw7fncSsVzcRTl2fO89/CCwehQ6nzmXQZ5A6fiCa00bJco4PZJfPU6Y+L5NTW5nOucRTb3rV1r0N0yCuNeAnTq8X2mu0KTq0JUf90Hl87zjOqqdaNX/bJZ/O40NmnkOPv2yAosXAVlEapiSlUcAN09Sa7YuM40oVJfVG3b89zlhZRlVlTX0y+fOw7GF3aLNhVvdlLpkgNNwuEngs+aNZMTImq/FVo1KqqU8vcn4ajKFPUnn7HhiG1x6MNWrYt0ARIiQPogCE9upqNJuTu3dklRSVkRc66nUnf11gyfIoBFAIoBFAIoBFAIoBFAZxQCKARQCKARQCKARQCKARQGTaikgpJBG4gkEdhG6gJNhe2rzYCXgHk8zor27j3jvrFgdfCL2wlwsnoFuiFBZIHHdJyjU7ga6TrVJpKTvbYcoUYQbcVa+008E2WdtenWlSHSpooaKDEk6mZ0G5PE1MxOMjX1YtWV8yJh8JKjrNO7tkb2x+HLtrXI4koWp1SiDGmgSN2m4e+uWOrRq1bxeVjrgqMqVO0ttznbbOOpubV1ppbgZGfRClJzZtxKd3miu+A5N0pxnJK+RwxinykJRjex4Ypj638PuC42GlZ0IjXWVJUdFdUis0sPGnioKMrrN+ZirWnUw8nJWezyI8bDoE2dw3nUVnOob4KVDQADdE1N5flJVKUrJLJEXkOTVOpG74kq28snHgwphClrSsxlEkSAZPISBvqu0fVhTlJTdk0TsdSlNRcFmmd/ErI3DLjcZS4iNdyVRInsNRKU+TqKS3Ml1IcpBxe9EVxi0ZYtm2HlC4cQSUhCijLO8KIJIGsRvPVXeWLlyrqQyv2nGOFjyapzzscJd8qMqMrSfVaBQD1qMys9aia4TqSm7ydzvCEYK0VY1YrQ3EUAigEUAigEUAigEUAigEUAigMooBFAIoBFAIoBFAIoBFAIoBFAIoBFAe1rduN6trWj6qin4UB1Wdq7pO9wL+uhJ94g1iwNxvbZ4b22j2Zh+ZpYGSttFHew2ftH+VLAwO2TnotND7x/MUsDWc2tuT5pbR9VA/imlgc67xR535x1xQ5ZiB90aVkGnFAIoBFAIoBFAIoBFAIoBFAIoBFAIoBFAZUAoBQCgFAKAUAoBQCgFAKAUAoBQCgFAKAUAoBQCgFAKAUAoBQCgFAKAUAoBQCgFAKAUAoBQCgFAKAUAoBQCgFAKAUAoBQCgFAKAUAoBQCgFAKAUAoBQC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1.bp.blogspot.com/_1ymYaR1lPEU/TNg3LWhZUXI/AAAAAAAAAUA/zCYhZ0x7z7w/s320/pol-win_759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9718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theblaze.com/wp-content/uploads/2012/11/gas-rationing-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276726"/>
            <a:ext cx="38481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6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Ford loses election </a:t>
            </a:r>
          </a:p>
          <a:p>
            <a:pPr lvl="1"/>
            <a:r>
              <a:rPr lang="en-US" dirty="0" smtClean="0"/>
              <a:t>Americans pessimistic and unsure of future</a:t>
            </a:r>
          </a:p>
          <a:p>
            <a:pPr lvl="1"/>
            <a:r>
              <a:rPr lang="en-US" dirty="0" smtClean="0"/>
              <a:t>Soviet Union becoming aggressive </a:t>
            </a:r>
            <a:r>
              <a:rPr lang="en-US" dirty="0" smtClean="0"/>
              <a:t>again (failure of détente at Helsinki Accords)</a:t>
            </a:r>
            <a:endParaRPr lang="en-US" dirty="0"/>
          </a:p>
          <a:p>
            <a:r>
              <a:rPr lang="en-US" dirty="0" smtClean="0"/>
              <a:t>Jimmy Carter </a:t>
            </a:r>
          </a:p>
          <a:p>
            <a:pPr lvl="1"/>
            <a:r>
              <a:rPr lang="en-US" dirty="0" smtClean="0"/>
              <a:t>Man of the people</a:t>
            </a:r>
          </a:p>
          <a:p>
            <a:pPr lvl="1"/>
            <a:r>
              <a:rPr lang="en-US" dirty="0" smtClean="0"/>
              <a:t>Moral and upstanding individual from Georgia</a:t>
            </a:r>
            <a:endParaRPr lang="en-US" dirty="0"/>
          </a:p>
        </p:txBody>
      </p:sp>
      <p:pic>
        <p:nvPicPr>
          <p:cNvPr id="13314" name="Picture 2" descr="http://www.eagleton.rutgers.edu/research/americanhistory/images/ca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4766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2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Under Carter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Tries to end recession and reduce unemployment by increasing </a:t>
            </a:r>
            <a:r>
              <a:rPr lang="en-US" dirty="0" err="1" smtClean="0"/>
              <a:t>govt</a:t>
            </a:r>
            <a:r>
              <a:rPr lang="en-US" dirty="0" smtClean="0"/>
              <a:t> spending and cutting taxes (leaves people with more $)</a:t>
            </a:r>
          </a:p>
          <a:p>
            <a:r>
              <a:rPr lang="en-US" dirty="0" smtClean="0"/>
              <a:t>Changes mind in 1978 by reducing money supply and raising interest rates (leaves people with less $)</a:t>
            </a:r>
          </a:p>
          <a:p>
            <a:r>
              <a:rPr lang="en-US" dirty="0" smtClean="0"/>
              <a:t>Focus on energy crisis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UFBUWGBcYFRUYFxQXGBcXFxgXFxgUHBcXHCYeFxwkGRQXHy8gJCcpLCwsGB4xNTAqNSYsLCkBCQoKDgwOGg8PGikkHyQqKiwsKSkvKSwsLCwqLC0sLCwtLCwtKSwsLCksLCksLCwsKSksLCwsKSksLCwsKSwpLP/AABEIAQIAxAMBIgACEQEDEQH/xAAcAAACAwEBAQEAAAAAAAAAAAAFBgADBAcBAgj/xABQEAABAwIEAgMIDQcLBAMAAAABAAIRAwQFEiExBkEiUWETMnF0gZGxswcUI0JUcnOTobLB0dIWM1JilMLwFSRDRFNkgpKi4fE0Y4PiJTW0/8QAGwEAAgMBAQEAAAAAAAAAAAAAAwQCBQYBAAf/xAA8EQABBAAEAgcGAwYHAQAAAAABAAIDEQQSITEFEzJBUWFxgZEGIoKhscEUMzQWIyRCQ1NicpLC0eHwUv/aAAwDAQACEQMRAD8AR4UyqBPWJU6NE0WttrczQovJcwklz2AuJObrVPGdyvqOLxIgyjLd38kjZVMqe7N9F29ta/N/+yJ0bS3P9Wtvm/8AdGDS/Yquk4wyLpRn5LmUKQuqOw6gB/0tt80PvWG4pUxtbWvzLVIwP7UuPaKH/wCD8lzlewnapXaP6tafMNVPt0fBrT5hiHyiOtGbx2N20Z9Qk+FE4+3wP6tafs9NfBxT+72n7PT+5RLD2ow4wP7Z9QlFRNn8r/3e0/Z6X3L6GL/3e0/Z6X4VDL3og4re0Z9QlFRObMVH9hafs9H8KtbiI/sLX9no/hUw2+tePFCP6fzCRwFF0K0u2OOtva/s9H8KY7K1oOGtvb/M0/uRm4dztiErLx1sWroz6hcaUXdm4Pbn+rW/zVP7lRcYdbN/q9v81T+5FGCf2hJn2ph/tu9QuHwpC6zdG3btb23zNL7kOq3lEf1e1+YpfcvHCvHWFIe0sR2jPqFzeFIXRfbtH4Pa/MU/uX37Yoc7e1+Yp/cuch3apftFEf6Z9QubwvF0OvdUANLa1+ZZ9yXeNaDG1aJYxlMPt6T3NY0NbmdmkwNtkKRha27T2C4qzFS8sNI0J6upLuY9f0qKFRDtWpAUCd+JO/o+LW3qgkgJ34lPTo+LW/qmoTOifJVnEunH8X2VNmdkwWLEvWm6ZMMGiZh3Wbx3RWTirFRb02Eh/ScR0SGnve0dvnA6kp1OLmOnoVRM+/HPXq83ZpzTxjvDou+5NcS1jC5ziIk6ABonaeuORQy79j21axzh3WQ1xHTHIE/oq5jyULWXeXXolV/EzDEMfoSe+HMz1bDZZ3Y8wmctXfbOI3mNlmwWxFWvTpunK5wBjQx4U5ngS31jun+YfhRHxxhSbM8bFCLjFMtFlbuRLX9ThLTJERl/VKqscS7s7K2kdBJJcIA8yJcQ4b3HD2sOuV4E9fSeQeyRCH8CUM1Sr8QfWSxw7MhNJxmNfnAvRbXWqy0agc97ObCPKCB9sjzJrOGSueW9+G3Tnk9Fz3B3xXO38mh8iUZhM4d3DRWh4gGFvedUeyL6BRCvZQsNwzKJOgGpPYEpkNq1zgi18U78CqGc8pcfOI+iSmfDb+No8Gy5rZXhdch55kjyEEAehNltdQnZWmBwHckMO4Yxjj3/ACRm89kb2vUNN9uZEbVBBB1BHR6ih1z7JzHf0Dv84/ClfimtmuCf1WehMuE8F29W0pVT3TO5suh8CZOwjRWYLGsa53Ws3NE7muY3qKCV+KWlsZH7/pCefPyooXS0HrAPnCpvuE6IByl4MaEuB+iFcB0WjqAHmEIUr2OrKusjew+8qgV75VDSX0ynolyjBU1GaKrjQdK28UofvrU7ZZeNu/tvFKH76Un6Cv8Agf6seB+yWiVF6VElqtsonfibv6Xi1t6pqSE7cUD3Sl4vb+qaox9E+SrOJfmR/F9lRZck24VS0CTLR2qasLuTojwuoqgxsRLEwMas2KfmqnxH/VKsZUWbFH+41PiP+qVaMcsrJGbXLuFx/O6Pxh6CuoNauXcK/wDV0fjfYV1SnqnJTqlgEvces/mZ+UZ+8g/sasmrW+I36yOeyA3+Zn5Rn7yD+xg2alb4jfrLrfyyvXRTrfEU6NR/6LHu/wArSfsXEJXZOM6uSwrH9INYP8Tmg/RK5zwxw57b9sAd8yiXs7XhzYHlaHjyhSipoJXi4lNnDFx7YtWn31PoO8g6LvK2PKCgvGNYU2Bg3f8AVG/nMDyFZ+AsTFK5yOMMrAMM7B+7D55H+JDuIL43V04sEguDKY62gw3znXyoP4cCXMdhqnhjH8rINzohNCpDgeog+Y/7JvaUsYxh/capYNgG69ctEnzymO3dmY09bQfoH2pbiFODXhXHBLa6SJ24QXHT7t/hambAuM6NK3ZSeXgtbGjZ11Sxjg91PxW+hXWPD3dGtd3SMwmMsx/qRyYxAzmGkk5kz8VKIgDqb9Ufp462vULWA5Q0kkiJMgehfbjqsOG4OaD3ahzXM0MRqHDQhaydUk9zA73NlPlPyfvBqr2hWAdirorW2loiE6JdrNVkqU/Oh/HHf23ilH0vRmpSQjjv85b+K0fS9JzH3Cr/AIM2sW3wKWCovColVsl7Cd+KPztPxe39U1JJTvxR+eZ8hb+qaoR9E+SrOJfmR/F9lioI9hiXqZRixrQF5h1VdM22pkFZZMTr+41PiP8AqlZW11jxa9IpuAa5zi1wAaCdSIns3TsUnvALPz4fQlJvDjouqXxvsK6fb11y/D7WrTqseab+i7XTWNk9Wd3In7CPoOoT2KlGcEFV8GHLmmwpx66bP/yM9DkN9ixvulf4jPrFW8VvqVqIpU6b3kuDiQ0wA0HSeZ1+hV8BW1a3qv7pQqhr2gZspIBBkTGsHXVMRyAxJSWItdVIp7J9xFtTZ+nUk+BjT9rgqvYjtoZcVOt1No8gc4/WCo48sri6qU20aFZzKYPSyEAucRMTyAaNUc9jqyqUKDqVWlUpu7oXy5pAcC1oEHaRl2PYi2MlIBFJD49wT2vdugQyp7ozqGY9JvkdPkIV3AWC90qOrEdGmIb8dwPobJ8oTv7IeC93tS8CX0TnHWW7PHmg/wCFbOHsC9rWrKZEOjNU+O7UjyaN8i5LJ+7rrU4aDwSuYccW2W4B62D6CR9ytwd80WdkjzEx9EIvx9hdSrUZ3OlUdlDszgwxqRABjXY+dCsGtKjGllSnUbrIJa6NhI0HYkptcOB1haHh76xjnVoQg+OH3Y/Fb6Eewke40/ijl2oNitnUfULhTqRoBLSJgRMcliGH1uTKnmKI+NssLGlwFLkc0mHxUkgjLgSe3t8E7uWIVQ7VpkSR5jH2JZOHVj7yp5nI9htAtpMDgQdZB374lKvgbE2w6152IfM82wt8URtnIjT2Qqkt1J+i4XaKLGWVa8oHx9+dt/FaPpei1R6E8efnbfxWj6XpWU+4fJXfC21im+BSvCihUQFrFE88UfnmfIW/qWJGTzxSPdmfIW/qWKDOifJVXEvzI/i+yHUk00uGaredM+V/4ErW51HhHpTxi2EOq3FGoHAClmnV0yXNIIgQdGkan3yq8ZiXQvaA4NBB1Ivb/lUuLlewgNQe4aWOLXCHATHYdiDzBg+Y7LDXronilVla/pUgZDWFtWDsXODgyeuGk+VfFlhLH3Vek7Nkp5csOg9JtMmTGuriisxtRh0go5cx9aSonaW6hAnVtVoo11fhVhTqWb7iqXgsO7YOgDCYadycxGp59ivxjDqTGW9SlnDaxAIcZIluYHsOhBG2qn+LaH5NdyO6wL+i42VnWvu0u0btKznZsoBytzGSR16aNPUshwmg267hNWXMzgSIEF2795OUwIjTnKzWeFU67q7KgLu4l4bsJLS4ZtuoDTbdeHEQWEtJGgN11E0hS8t4NJlwy/FRjXiYcA4TvBEjTluilOok3DLwNshXJcwNFPosDXCCKYyta7nL4Eu6t4hFqmJdzdRAzOFZri3NEhwDXCYA0IdqOUaK1ZxSLmcvXci60sCz8lUS4bsR+VVdOytLuqOcDUgb6xuhVG+cbh1EF8tY12c5S0l3vckbRzB7PDbw7d1K9IvqhuR59zEh5yRBDjAHfB2kc0xh8czFWGWNL17DsUs6IxalfVai53Jn+Z34EHr0A6o+nAzMaxxjUQ/NG4GssMiOpbcSsWUra6ZTY2m0U6hDWiBJoCTCpfSpWtF1SnTDAGU8wphrXVHuDcrZI01qD/MerWohmlD5Oe+w12UAAWSdlZxTlmUs7LQK7w4jkhzrdOF1ENaZ6bSWExmBbBcwxpIaSQf1XbwCcDsOabw0TmyBjHb9KXCrImNvcxopPxEdWL2J9ND5q6j4iAKcEBp01816aJWFq0tr1HzkoGro2A5wY6oAJP6tPfrPLVVYtSDaFKrTa6a3Raxz2+5vhzpLo6Y6DhGnh5Kccw5mTvrzq/ogYnFRv2tZa9g6nTp1HFuWqYbBJM5S7WQANGnmV9MOiMXraRtrPuxeBnaAGAElxa9oBJ70AEknsQ/F7YUq7qTZjIx4kyekXNI7dWfSiYfFcz3Hb6+GhScTveorI9yGcefnLfxWj6XrcSsPHf5y28Vo+l6LJ0T5K+4d+pb4H6JYKihUQtFplCnzir8835Gh6liQ0/cVN91b8jQ9UxQZ0D5Kq4n+bH8X2Qm374eEJvxmtkv7Y7AtqtP+JzGelwSY0r6azXNLiYIlz3ugEg6ZiY1ASU2HEjg4nqcPUV8lU4jDOlLSOpM1a37niI5Co5lQeFwLHf6mf6kSsLJzb2u4xFRrSwSC4gCm0nKNQAREnrCSWM1mXExHSe92h1I6RPUvHW4JJ1JO5JcSeoSTMIDsJnFF/wDKGnTsIPb3JN+GkAG2iNYV/wDU1/L6KS042P5tYfGb6spaNuCIjTaJIH0HVQ0NZ1kbanTSNpj6Ex+Gbnz3/MXbdoqt0BuHcT1dSd7gf/Ks0/oPtrqrAPz998pU+s5KFK1E85Oklz57BMyN/pRbDuGqlUQynUImSQXjfeXSJ86C3AgsyAnotbt2G73RDhnNFuIG60Wh/wDiCe2l9agiWKmPaU6Asqb7a0WCT2ayt1t7HuZrGvysa2IALnO0MiQ1waToN5RtvBVs3pBhL9Yc5ziATv0JygHaANlYM4Y/PzL/AJnOr/MKpVkuJjYasHbZBL7DLlxOSsxtMtDS8Ux3YtjX3TvdTJnSJ8qMYPTYykxlPRrBkA5gt0IPbMyhL8Bqtql7bR7n5s2b2ywMnynNl/Vy+TkjmB4O+lTd3UtdUqVH1H5ZytLoAY0nUgBoE+FE4VBPBbZBpQ6gDfkTfilMRIxw0Q7HWnuF38nU9QFTiNo51DKBmdFvUA5uDDRc4D5sjyt60Zv+H7euQatNrjEalwOvLokStFzhlOowU3tBaIgSQWwIEOBBBjSQUyeHE53B2pcHDTYhBGJqhXVSU8Udmr0KY75ja1aoP0G9zc0TG0mp9C0VLctvc5iH02tZqJJYK5cA3c6VGmdu3YE/h2B0bcO7kwNzGXOkuc7qlziXHzrFV4WtZc40KZLwQ4kE6HWACYb/AIYQXcJOUAO6nA6b5jaI3Fi9uxLuD2ziK2Rwa41LkDMMzXE1XiHN5tG+mvS6pBx4hhFaWvrvaWs0pMptyU2F3RHROsnRoPaB1I7iOCsZSLKdLoHdlN4pub0sxLXHTUxIkTHPZB6lhULO4spPo0nPa+o+rVbUcQ1wdlY1pOWSwc0L8PMzEZmjTTcDatdbv5JlsoIBVeMD+a2XyrfqVfuXxxM0+3XfI0/WVVTe4YwVCSNQSRq6NRvlnLsY2WelZMaSQDJ0JJcdBsOkTzKYiwnLIde2b5m0Zl5r71kfusfHPf23itH0vW6u3VYOOe/tvFaPpqL0nQPktHw0/wAU3wP0SyVF4VEFaheronE7PdG/I0PVMXOyum8R0+k35Kj6pq5Hq13kqjip/eRfF9kshqgC+3tXzCC5AadFbTare5ryiJWxlFdY20nO5ZBTRLCuHald0MbpzcdGjwn7AtuFYSHavMNET2/qjtTZRxdjGgDLps0fcnY4QekqSXGGPRgsq3BuE6NBoLgKj41cQI8g+1HZQn+WQBuJPXpH0rBW4h3BcAPJPhk6DwlPtLGCgqaQyzG3m0fqXLW7mFkrY5TA3J8hSliWMga9I9WsknluQDpzGiWbvHqjpa1r27S4uGnkAjyLjpT1LrMOOtdM/l1vvWk9pMfaVT+U7JILqc7QHSZ6oC5nQe9w6VWoSY00I6usR5UXtabmwSSI1979jZBKhzSijDNKd/5WzjRwHxQSfuHnW+xcXCZkdfagGGWxLQS0DtjMf9ZMItavLSBPk0+xGY5AliAFBEnMVL2qu6uXDvfog+ndVsvZ0eIPXyP3I4cEtkO6puWrBWaiVwh9RDeExGUv41T1B6x6EFcUw4u2WHsS1UcgOVnAVRWcsHHPf23itL61RbKrli44PTtvFaX1qiSkHuHyWj4Z+pb4H6JaKihUQFq17yXV8epTkP8A2qXq2rk8rruN7M+TperapQD3XeSouMmpIvi+yUazNVQAtlyFklAeoM1C12glG7WiOeg57D6TogtoVpxvEhSohpiak9ugjWInTXzKcG6qsccrbQ7EOLCQ7KAA05WtJcIn32m5MbnlK8wzichpk9Lnq54B6uQzTy5JYvbkA5W5yZJgy3QAAEiNoC3cN0HVHEvgNaCQABMkxA5STpKscoAWfzElFKvFNXUmY8G46p3jwLxnEdV0gszEknZzQ07yQ3vvBoNlotsNqvc7KcuupidZ5k7mZ26ludwvUEEE9hI8xIXCQERrCUIqYi89J7y0bZQAJ5ajq5yZOi+7O7A3f26uP3E/8lG6PBWoNST4J+lHsPwinSjLTaHdZElAdL1BMNhoWSlywuCYBd0eQDSPAZICZbG65NB8Jy/hTBQq6DQeZaWNB5DzKTbOxUHPaBRasdCq4jUx4AFpZqOasDN195gjtsblKPIOwVFeoBGsLNenozz6/D9i03tHMwgb8j2oXcXYfSB5gajbUcoRcyEGdYRAVJYDzhY65V1qPc2+CfOqq4RibCCwU5Bb+puOtK1fdM2JsKWrxuqVJ1pXMTfdtZHuWfjbvrXxSj9aorCVXxsela+KUfrVEvL0CrzhZ/im+B+iWiooVEBaxQhdexkd78nS9W1ch5LreMv735Ol6tq7B0XeSoeNdOL4vslq53WIrbXWNyWlUYjotdmlbGMba+5e4uAa0FgBYHQ0e+hxADjrGsymUVQ2nUcSRlY46dcQPpK5ZdXEuJB+ySfp0lN4Jl2VQcWlohoWmvdh1XMNpMZufaRMcpjZPnAt0Gul2++sb8hHLUhc6o1A07hzo16hH1u3/dHsIxjJz6RI8gHb4Y8olWDhY0VI09q7jLIaANG6ADmYj6YBJKjcXbJAIMeaewrnFpxe6Jn9Vv7x85K2218XnMPN5klPK4bKxw8LXbp4pXozelaXXw2Hng7/AGBKFC6JIAkk9U6dsIybqnTHTdmPOJ08qWEhTb4ADojrLsbc1pF8JiQlc8TUJGn3+BZ8Rxym/KWHWdEUSkDRL8gONFObrjpRqDEq2k3rKVaeKPNXSYFMbzruStuF4y1wBc+JJ0KKyYE6oT8M5rbCYKjepBLqxPSLOZzEenzhbzdsGmcHyqoXwaQZ0+9HzAlKhrmg0rWu0EfwOSqqtlQ1gTpsrE0DaXLcuqEX1CQlS8pbhPVemlzE7DUlAkbWqscI8H3SlJ1NVcbDpWvilH61Rb6zYWHjjv7bxWl9aolJHWw+S0fDY8mJb4H6JZKihUQbWpUXVsad0m/J0fVsXKTsuqY0ek35Kj6pi7B0XeSoOOGnRfF9kBuFhqHVa7grC9LSoMLtFmxyp/Nag2nKD5SFzaq0knqHauhY/SLraoByg+ZJL2tyE6ydIH1pn7OasMDXL81nOLfneSwLVb5h0oP0+RfNK1PPogdeiPYNh+blJ8/b9qdJoWqtrbNL7wikTBMwmig17BIbmnbb/lfGF2rWkjKOXg7f47EWt7QvkNyzGwEqsmlDnUrqCHK3dY/5Uc0EkQec8vKvKWNvIOSl3TQnM+cunV1lbXcONYQ94Lx1bgHtGyYcJumxlENad2nYz+qdD4VAFgOoRS19E2kVlKvcOJLGtDQS+KbWAdKAQWmXAy3Xw8grKmGvZWGhaOicpM7gbHmNd11OzYxkw1okawAPQASlXHKwe8uygcmj+POjveANEvFFmOvV1pjsandrZwEZshaD25TC57Wqvp8yfJGvV2p/4ZtXU6YzCJ1hEamFUi7OWCT75cjbe669wY40ufYBxLbZorVKjXTsW9Ge0gymHHsQApsLDIc7QjwHRfd37H1vVqFxa4TJ0DZk66O6p7ENqYK+mymzfudQz6AR18vOiuY1p0QQ9zwS5MNvdax4J8wCK0zolahcHOmS1fIU4H2vY2HIAVZUahOJN0KMVChGJd6UxJsk8MTnCTLzvih3HPf23itL61Rb709IrBxz31r4rS+s9Vr+ifJbXBfqGeB+iWSvF6VENaFeFdSxsdNvyVH1TFy1dUxdvTHyVH1TFPD7OWc4+aMXxfZL1w1YqiJXTVge1CeEjA/RZq9PNTe3mWujwwluzrhluJBOpiQBqDB2E8+tNTTBS4yxL2VGDem90jrBJd9qJhnBoI70pxBmdwcOwoSy4a58EROxMHyDTRM/D9BoBgydJPVM+f3qw4th7RQa9relA1/2XzhJc2lnnUnb4pBlOF4e3RVnKLHUfFFS4mpA25c9jp6EZw64LDrpKX8PvZfHUTojDbnl1pGUEGlYwuG6bbbEQQJ15HwfxKIU8NZHeyN2nWQP0ZSpa1iCAUz2V1LRr9KGx3ajSsO7VoqsDGE6NA74/wAehKtS7A92eRpqxnZuCURx+7NRwpjRo1d2nkPtSFitGvVGTK5vImNIGmh+5Ha0PO6XLyxuotOWD8YvqPOzgNxKcLHEm1+hscs6bhcs4d4TrAnIACGmDPfGNBHhR7gWyr0c1Z4cR76dDJMHTfRFrKbB0Qz77aLaKeO51O9nUc+XhWbE6EMOuoEzvsZRUVcwkc9ihGK1T3N/Y0/ciOoJdlucAlmnV6U9qZLC60Six+qM2Vzol4HUVcYuPO1HqlfRCb+50K8q3SG3lwmnP0VdDBTkFu3y5Y+Oe+tfFaXpetNwdVm447618Vpel6Vd0D5LRYE/xLPB30SyVFCooLRrwrq+KjpN+To+qYuUErrOID3RvydH1TETC635LM+0X9Lz+yD3FFDa1OEw1aCGXlCF6ViqsM+9EFeEAxaqba4bVHeVBFQctNCfDCY6rENx+z7pQI5ggj0IELgJKPXojYxhdHY3Gq32txSytY53egEGAczeThPYsNxYMa4uZUa6mfewQQfRyQXDcdFFoZWYHtHezu076HdHRxVbVWOaGgPIJzcyetH5TozpdJITskbTiLV9GwYAC3deZC0ys9jczHXqtVR/KUJ1g0UTStEUbcaAn7EYsrsRmOkJQpXHIoxUnuWnNzQfAT/wgFtGk01+YFHe6Md0nga69seRae7US2A0Rr1CEl32J1c2Wm0uIiTIDR4SVLa0uH6uczsEk+gQmGN0slAc6zTQSn/DqtKGkVG5mHXbbz7I5naROhBG/IrnlrhVce+YfKfPCJ1mXNBpcQHNiXBp1j9KOcb6IzXECqQpIA7W6Pej1pWyOczq28Cw43cw0j9IH6P+VkoXrn5ag1Hek+HUfavL8l/kQs9jKiMiAeHFBCNVpoV4VNWnqvkFQborBxtbX11huKpXpes9VyMCgloCy1Sq+OO+tfFaXpevXHVfPG/fWvitL0vXn9A+ScwH6pvg5LRUUJUQ1pl4uvXQ6bfk6PqmLkJXX7l3Tb8nR9UxGwg38lmPaQ6R/F9l6aeiG3tDRFmrNdU03Iywsxh5Kcli4oLKKYOh2O/gRa9ZqUNA1VHP7psK/Y4PbqkniXDzTMR0WnfrB2PbvugtSxcGh42BT/xbYd07m5k5AACCefMgeVV4fgwNE05BJksB01iS3tkQR5VbMnHLBWfdhi6QhALTEojtA17Vu/lAaawgGLW3c9ACAOXVr6QVltb8zDiYReW12qhz3MOUpw9saymbAL5r6bmnq+kGR6EgWlxPNEsMvCwnWJS8sFjROQz0ddk21HAu0G6puKdVsFo7YVGG4w0nWEyjEGEDZK0WHUJyw8aFB7atWmSx23UUw4RcvcBmOg01RS3xBmUahaW1KbtdJ5lFDQdQUIykCiChtKgymXtbo1wkDq1XxTpS0ntK8xOqA4BuvLz6hb20IaB2a/aiQszOPchyy5GjvQC5oLK+nCM1rdYbmkuuZSYjmzIY5U1FoqtWeodEHZNgWsT26r5437618Vpel6+6hXxxv31t4rR9L1J2rD5JrAisW3wcloqLwlRQWlUcupYneZarR/2qPqmLlpTnxXfZbqJ/oqHqaalCSLruWc48AeXff9kz212Cvbiqk21xiOaJMxeUxz9KKzQw+thX3jkJc/VbbisCChVheU31WCo4tZmAc4anLOpAS5gE50TD5+QPeXR+F+FaVS2Lq7A/uveg7taNnA7gk6z4Et8UcG1LUF1MmpQ6/f0tZBIG4B5jrO0rpltWYWNNMgsgZY1ERAhfNSrO6sxh2ZA1UIxknML1+fMSoNrzMB/pdsHeA+lJ2IWBpu5/cV3Tij2Nm1Salq4Un6nIdGE9hHeT1beBcwx2wqNcaddhZVHJw3HIg7OHaENsbo9OpNPkZML60t2N05roW+tVMz9HJYhRgwfIfsK2sbyKmQhNJqlZa3JHPzotQxd7eawZABsqvbGsQoloduEVrnM60y2vFLgIIW2jxf4UrYfZvqvDG6lxhdM4d4TpUQHVAKlTtEtb4Gnc9pQ+QwlMDESVav4apvqgVqjS1vvAef63gTGXSqjUUDk3HGGCgk5ZHPdZVNwEMukSroVclAlam8M7VDa7ViqFbLlyyOaSkMhcdFfNcALJWR6+ON++tvFKPperKjCq+N+/tvFKPpepuaWtNprBODsU3KepyWlFFFBaRQpw4owfu1045y2KduIyzMW9IyTmEbpPK6Ve02mtXkGWsti06wJt6QPpRsG3M4grJ+1DyxkZHf8AZKP8h5SR3Q6Oc3vB71mf9Lq0RK1wGQT3WIdlgt3PUOkvuu3pP+Uq+oKIU29E/L/uPViYIzuFihjJhsUEx2gaLWgPzB4drEd6QOs7ysvDnD7rysKbDlgZnO3ytEDbmZIC0cXGGW/gqfWasnC/EjrSsKjQHAgtc0mJaYO/IyAZSb2CMkMT8TnTNDn6ldHwyzGH52m5qFgALmuouLASWiWlp36YkA9c7aGLvFGscWvqDojM4ilUc1oIJEuDoBIaSB2doSdf+yLb12htW2e5oM5e6AAmHN1jfRxVY41tnaGhWALW03e7QHNa3K0uA74hpifuCDzJRsUcQsNZhr8Keu7DT3ekZywAM3fOygwKm0mJ2WDHMCo3lLLVq0nBrS9rmgF7AJl7SHkxpruDCD29W1qSe4nUlxBrOiS5riYDeeRo8ACK21vTDswpy7J3OTVJOWHN/s9DleRIjfmuiSV3WvOiYz/wSja+xhZVm5m3j4mOkxrD3ofs+Ceg4HTkVfb+xNaOYHNvSWkAgxS2IB5mRo5vnCZrPAKFMtLaUlpkTVJ5MERkj+jYdADImdSsuL4fQpszutTVy0xT0rHNkDSwDVoBOUjX9VvUp5ZuxdLoidD8moQ72KrXnemIB17jEHQHfY9aoqexfaNqtpm5rBzxmae5jIRIE5+93c0b7uA5rOeN7MOn2nVzDLPujQZYQ4HvdzlExoYW6hxtb1wxntSoWikaImqNKYyHWBuDTYc2+ij74Gqk0NJoa/6Vtwn2P7ei8up3WZxbIEU3HLuXANMx2rdbtoml3X2zlYBml9PKS2C6Q0mTIa6IGuU9RXl06jZik9tCM7XZWtquAAIIJIc3eKrmg9RjqQwYtbkNb7WIDafcwBWIBblqM1AbqctV/S36UqBc4HUorWFw02+FMItKYj+c09du81Oug6fYfMV46iyJFdrtJhjQ9xE5ZDWuJOvoKEUsQo5s/cCXEmc1ZxHSDw7TLz7o+e0q20u6VMtcyjBY0hp7q7YyDPQ10PP06qYdJ1FDdEG7/wC1bby1LaYqB0tIBMtLHAOiDBPaJBiEDrnNsR51l4h47dVaabWBoJGY5i4mDMDQQJCE21wQMzjATcMT5dCk5JxFrpa3XQy7/wAeVLmI8TtpugQetD+JOJj3rD5Uo1KuYyTqmwGQaR79qWlnkn6e3Yuk4djrKm4hfXHRHdLeNvatH0vXPLC9LSnril8i0PXZ25+hyBjZuZEARrauPZxmXG76ZT9kBUUUVSvoa9K6fcAmrcASeja//npLmCYq3GbnmX21nUdDWl7qTi4hoDRJz9QCLhZAxxJVDx3h8uNYxsVaXv5IxWsnEuOmr6h1OsOpFo08K2Urd0RlJ92zaSdMjtfOY8KWhxcPgdj8yfxr6/K7+52PzLvxp38U1Zf9msZ3eq942aQ23BBBy1NNvfNSsCmd3FoO9lYfMn8a8/KwfArD5g/jQHzNcbTkXAsYxuWh6pca4qwVSmD8rB8CsPmD+Ne/lcPgVh8wfxqGdiOOD4vsHqsFhijm8yCP41TNhvE5EB0oR+Vw+BWHzB/GvocZf3Ox+YP40O2g2CpHhGKcKLR6ro2GXBqAGYH0pgo2tNzdRPXJOq5JR9kiszRtC0b4KTh++r2+yvdDanbD/wAbvxptuKYBRSUns9i3GwB6ps4+4TtPaFaq2m2m+m0ua9ogkyBlPWCTHZySv7GjaDcguGPBfLqbnQaZEgAkbicu5088rLeeyXXqsLKlG1ewxLXUnEGDIkZ+tU/l/UyBntayygABvcTECIEZ9hA8yiZ4yus4Bj29nqmr2S6/u1IdTCf9X+yVqdde3XshVapBqW9m8gQC6iTAHIS/ZUjjd3wSx+YP40CRzXutPYfhOLiYGkD1W9l2rat0chjeDCGfl0/4LY/MH8ag47f8GsvmD+NeYWg7qUnC8S4VlHqsdvax06mkckExzH3P6LJATJV42c7R1rYnw0P/AGWY8Tj4Fh/7OPxKwOMYG5WClVfs7jCbNeq5/Va4nnPWvjuZC6F+UrfgWH/sw/Ep+Uw+B4f+zN+9A57VL9n8X/h9f+kgU6ZlP3Ene2fiVv6HKflKPgdh+zN+9Y8WxZ1w5rnNY3KxtNrWNyNa1swA3luhTSBzaCtuE8JnwuI5klVRGhWFeKFRLrUr1QqKKDN1N2yi+lFFMrgUUC9UUSpKKKKLi8oooovLqiiii4uqKKKLy8oooourii8UUUgvFRfKiikoFRRRReUVF6oouO2XQvkqKKLy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images.politico.com/global/carter%20on%20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8100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5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709"/>
            <a:ext cx="8229600" cy="1143000"/>
          </a:xfrm>
        </p:spPr>
        <p:txBody>
          <a:bodyPr/>
          <a:lstStyle/>
          <a:p>
            <a:r>
              <a:rPr lang="en-US" dirty="0" smtClean="0"/>
              <a:t>Politics: Election of 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upload.wikimedia.org/wikipedia/commons/2/21/NIXONcampaig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143000"/>
            <a:ext cx="429647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vapush.pbworks.com/f/1177005664/196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74" y="914400"/>
            <a:ext cx="5410200" cy="33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ffordablepoliticalitems.com/shop/images/uploads/ws032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6" y="4669847"/>
            <a:ext cx="20669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28600" y="914400"/>
            <a:ext cx="4267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Republican Richard M. Nixon</a:t>
            </a:r>
            <a:endParaRPr lang="en-US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4790964"/>
            <a:ext cx="373406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American Independent Party George Wallace-segregationist</a:t>
            </a:r>
            <a:endParaRPr lang="en-US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http://www.nytstore.com/assets/images/HubertHumphreyPresidentP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87" y="4666218"/>
            <a:ext cx="2441775" cy="31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67666" y="4912081"/>
            <a:ext cx="249996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Democrat Herbert Humphrey</a:t>
            </a:r>
            <a:endParaRPr lang="en-US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5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Under Carter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Dependency on foreign oil is a problem</a:t>
            </a:r>
          </a:p>
          <a:p>
            <a:r>
              <a:rPr lang="en-US" dirty="0" smtClean="0"/>
              <a:t>National energy program to conserve oil and promote renewable resources</a:t>
            </a:r>
          </a:p>
          <a:p>
            <a:r>
              <a:rPr lang="en-US" dirty="0" smtClean="0"/>
              <a:t>At the same time, oil companies are suffering</a:t>
            </a:r>
            <a:endParaRPr lang="en-US" dirty="0"/>
          </a:p>
          <a:p>
            <a:r>
              <a:rPr lang="en-US" dirty="0" smtClean="0"/>
              <a:t>Leads to an energy crisis</a:t>
            </a:r>
          </a:p>
          <a:p>
            <a:pPr lvl="1"/>
            <a:r>
              <a:rPr lang="en-US" dirty="0" smtClean="0"/>
              <a:t>Hard to solve</a:t>
            </a:r>
            <a:endParaRPr lang="en-US" dirty="0"/>
          </a:p>
          <a:p>
            <a:r>
              <a:rPr lang="en-US" dirty="0" smtClean="0"/>
              <a:t>Not willing to work with Congress or form a list of concrete goals results in approval rating sinking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41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Carter’s 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924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Human rights</a:t>
            </a:r>
          </a:p>
          <a:p>
            <a:pPr lvl="1"/>
            <a:r>
              <a:rPr lang="en-US" dirty="0" smtClean="0"/>
              <a:t>First African American ambassador to UN</a:t>
            </a:r>
            <a:endParaRPr lang="en-US" dirty="0"/>
          </a:p>
          <a:p>
            <a:r>
              <a:rPr lang="en-US" dirty="0" smtClean="0"/>
              <a:t>Turn over control of the </a:t>
            </a:r>
            <a:r>
              <a:rPr lang="en-US" dirty="0" smtClean="0"/>
              <a:t>Panama </a:t>
            </a:r>
            <a:r>
              <a:rPr lang="en-US" dirty="0" smtClean="0"/>
              <a:t>Canal to the citizens of Panama</a:t>
            </a:r>
          </a:p>
          <a:p>
            <a:r>
              <a:rPr lang="en-US" dirty="0" smtClean="0"/>
              <a:t>Détente collapses</a:t>
            </a:r>
          </a:p>
          <a:p>
            <a:pPr lvl="1"/>
            <a:r>
              <a:rPr lang="en-US" dirty="0" smtClean="0"/>
              <a:t>Criticize Soviets for prisoning political protestors</a:t>
            </a:r>
          </a:p>
          <a:p>
            <a:pPr lvl="1"/>
            <a:r>
              <a:rPr lang="en-US" dirty="0" smtClean="0"/>
              <a:t>Embargo on grain and boycott 1980 Moscow Olympics when USSR invades Afghanistan in 1979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38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sassywire.files.wordpress.com/2011/02/map_of_middle_e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3404"/>
            <a:ext cx="6889585" cy="66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1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 in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 David Accords signed between Israel and Egypt</a:t>
            </a:r>
          </a:p>
          <a:p>
            <a:pPr lvl="1"/>
            <a:r>
              <a:rPr lang="en-US" dirty="0" smtClean="0"/>
              <a:t>Marks first step to achieving peace in the Middle East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 descr="http://www.nowtheendbegins.com/blog/wp-content/uploads/us_20_21_pic_carter_sadat_be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46914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71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 in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791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Problems in Iran</a:t>
            </a:r>
            <a:endParaRPr lang="en-US" dirty="0"/>
          </a:p>
          <a:p>
            <a:r>
              <a:rPr lang="en-US" dirty="0" smtClean="0"/>
              <a:t>1979 Ayatollah Khomeini takes control of Iran</a:t>
            </a:r>
          </a:p>
          <a:p>
            <a:r>
              <a:rPr lang="en-US" dirty="0" smtClean="0"/>
              <a:t>November: Revolutionaries storm the American embassy and hold 52 Americans hostage</a:t>
            </a:r>
          </a:p>
          <a:p>
            <a:r>
              <a:rPr lang="en-US" dirty="0" smtClean="0"/>
              <a:t>Rescue mission in 1980 fails</a:t>
            </a:r>
          </a:p>
          <a:p>
            <a:r>
              <a:rPr lang="en-US" dirty="0" smtClean="0"/>
              <a:t>Hostages released on January 20, 1981</a:t>
            </a:r>
            <a:endParaRPr lang="en-US" dirty="0"/>
          </a:p>
        </p:txBody>
      </p:sp>
      <p:pic>
        <p:nvPicPr>
          <p:cNvPr id="17410" name="Picture 2" descr="http://www.nlpwessex.org/images/reaganjan20-1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599"/>
            <a:ext cx="3426046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in the 1970s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“Me Decade”</a:t>
            </a:r>
          </a:p>
          <a:p>
            <a:pPr lvl="1"/>
            <a:r>
              <a:rPr lang="en-US" dirty="0" smtClean="0"/>
              <a:t>Greater individual satisfaction</a:t>
            </a:r>
          </a:p>
          <a:p>
            <a:r>
              <a:rPr lang="en-US" dirty="0" smtClean="0"/>
              <a:t>New Age Movement</a:t>
            </a:r>
          </a:p>
          <a:p>
            <a:pPr lvl="1"/>
            <a:r>
              <a:rPr lang="en-US" dirty="0"/>
              <a:t>Spiritual enlightenment</a:t>
            </a:r>
          </a:p>
          <a:p>
            <a:pPr lvl="1"/>
            <a:r>
              <a:rPr lang="en-US" dirty="0"/>
              <a:t>Yoga, chanting, self-healing, </a:t>
            </a:r>
            <a:r>
              <a:rPr lang="en-US" dirty="0" err="1" smtClean="0"/>
              <a:t>zen</a:t>
            </a:r>
            <a:endParaRPr lang="en-US" dirty="0" smtClean="0"/>
          </a:p>
          <a:p>
            <a:r>
              <a:rPr lang="en-US" dirty="0" smtClean="0"/>
              <a:t>Transcendental Medication</a:t>
            </a:r>
          </a:p>
          <a:p>
            <a:pPr lvl="1"/>
            <a:r>
              <a:rPr lang="en-US" dirty="0" smtClean="0"/>
              <a:t>Gurus suggest daily meditation, mantras to achieve peace, intelligence, and harmony</a:t>
            </a:r>
          </a:p>
          <a:p>
            <a:r>
              <a:rPr lang="en-US" dirty="0" smtClean="0"/>
              <a:t>Changing families due to women’s roles</a:t>
            </a:r>
          </a:p>
          <a:p>
            <a:pPr lvl="1"/>
            <a:r>
              <a:rPr lang="en-US" dirty="0" smtClean="0"/>
              <a:t>Birth rate decrease</a:t>
            </a:r>
          </a:p>
          <a:p>
            <a:pPr lvl="1"/>
            <a:r>
              <a:rPr lang="en-US" dirty="0" smtClean="0"/>
              <a:t>Labor force increase</a:t>
            </a:r>
          </a:p>
          <a:p>
            <a:pPr lvl="1"/>
            <a:r>
              <a:rPr lang="en-US" dirty="0" smtClean="0"/>
              <a:t>Divorce rate increase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4384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of the 1970s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Portray women in independent roles or formerly taboo subjects, like racism, poverty, and abortion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59" t="5769" r="7254" b="8615"/>
          <a:stretch/>
        </p:blipFill>
        <p:spPr>
          <a:xfrm>
            <a:off x="0" y="3033185"/>
            <a:ext cx="3448169" cy="382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657600"/>
            <a:ext cx="3835400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048000"/>
            <a:ext cx="2717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2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of the 1970s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Hard-driving protest rock of the 1960s gives way to softer sounds</a:t>
            </a:r>
          </a:p>
          <a:p>
            <a:r>
              <a:rPr lang="en-US" dirty="0" smtClean="0"/>
              <a:t>Music becomes less political</a:t>
            </a:r>
          </a:p>
          <a:p>
            <a:r>
              <a:rPr lang="en-US" dirty="0" smtClean="0"/>
              <a:t>Barry </a:t>
            </a:r>
            <a:r>
              <a:rPr lang="en-US" dirty="0" err="1" smtClean="0"/>
              <a:t>Manilow</a:t>
            </a:r>
            <a:r>
              <a:rPr lang="en-US" dirty="0" smtClean="0"/>
              <a:t>, Chicago, John Denver, ABBA, the Eagles</a:t>
            </a:r>
          </a:p>
          <a:p>
            <a:r>
              <a:rPr lang="en-US" dirty="0" smtClean="0"/>
              <a:t>Disco-allows people dancing to assume greater prominence than the music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994" y="1272209"/>
            <a:ext cx="4014788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79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Fads and Fashion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2" b="2320"/>
          <a:stretch/>
        </p:blipFill>
        <p:spPr>
          <a:xfrm>
            <a:off x="228600" y="1219200"/>
            <a:ext cx="2743200" cy="26859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219200"/>
            <a:ext cx="317500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6895"/>
            <a:ext cx="4800600" cy="2701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590" y="0"/>
            <a:ext cx="282641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8441" t="22679" r="6830" b="8164"/>
          <a:stretch/>
        </p:blipFill>
        <p:spPr>
          <a:xfrm>
            <a:off x="4191000" y="3880838"/>
            <a:ext cx="5242880" cy="29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Nixon’s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Addresses Middle America &amp; “silent majority”</a:t>
            </a:r>
          </a:p>
          <a:p>
            <a:r>
              <a:rPr lang="en-US" dirty="0" smtClean="0"/>
              <a:t>“Peace with honor” in Vietnam</a:t>
            </a:r>
          </a:p>
          <a:p>
            <a:r>
              <a:rPr lang="en-US" dirty="0" smtClean="0"/>
              <a:t>Law and order</a:t>
            </a:r>
          </a:p>
          <a:p>
            <a:r>
              <a:rPr lang="en-US" dirty="0" smtClean="0"/>
              <a:t>Return to traditional values</a:t>
            </a:r>
          </a:p>
          <a:p>
            <a:r>
              <a:rPr lang="en-US" dirty="0" smtClean="0"/>
              <a:t>Strom Thurmond-win the South </a:t>
            </a:r>
          </a:p>
          <a:p>
            <a:pPr lvl="1"/>
            <a:r>
              <a:rPr lang="en-US" dirty="0" smtClean="0"/>
              <a:t>Slow desegregation</a:t>
            </a:r>
          </a:p>
          <a:p>
            <a:endParaRPr lang="en-US" dirty="0"/>
          </a:p>
        </p:txBody>
      </p:sp>
      <p:pic>
        <p:nvPicPr>
          <p:cNvPr id="2050" name="Picture 2" descr="http://i.dailymail.co.uk/i/pix/2013/02/05/article-2273593-175E963A000005DC-825_306x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524000"/>
            <a:ext cx="417704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5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Nixon’s Domestic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Environmentalism!</a:t>
            </a:r>
          </a:p>
          <a:p>
            <a:r>
              <a:rPr lang="en-US" dirty="0" smtClean="0"/>
              <a:t>Overturn some civil rights legislation</a:t>
            </a:r>
          </a:p>
          <a:p>
            <a:r>
              <a:rPr lang="en-US" dirty="0" smtClean="0"/>
              <a:t>Tough on crime</a:t>
            </a:r>
          </a:p>
          <a:p>
            <a:r>
              <a:rPr lang="en-US" dirty="0" smtClean="0"/>
              <a:t>Earl Warren Court to Warren Burger Court</a:t>
            </a:r>
          </a:p>
          <a:p>
            <a:r>
              <a:rPr lang="en-US" dirty="0" smtClean="0"/>
              <a:t>New Federalism-dismantle federal programs and give control to local and state </a:t>
            </a:r>
            <a:r>
              <a:rPr lang="en-US" dirty="0" err="1" smtClean="0"/>
              <a:t>govts</a:t>
            </a:r>
            <a:endParaRPr lang="en-US" dirty="0" smtClean="0"/>
          </a:p>
          <a:p>
            <a:pPr lvl="1"/>
            <a:r>
              <a:rPr lang="en-US" dirty="0" smtClean="0"/>
              <a:t>Revenue sharing</a:t>
            </a:r>
            <a:endParaRPr lang="en-US" dirty="0"/>
          </a:p>
        </p:txBody>
      </p:sp>
      <p:pic>
        <p:nvPicPr>
          <p:cNvPr id="3074" name="Picture 2" descr="http://www.nixonlibrary.gov/virtuallibrary/images/1117-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85898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ersonal.psu.edu/afr3/blogs/siowfa13/drinking-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Nixon’s 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10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National Security Advisor Henry Kissinger</a:t>
            </a:r>
          </a:p>
          <a:p>
            <a:r>
              <a:rPr lang="en-US" dirty="0" smtClean="0"/>
              <a:t>Forge friendly relations with Soviet Union and China</a:t>
            </a:r>
          </a:p>
          <a:p>
            <a:r>
              <a:rPr lang="en-US" dirty="0" smtClean="0"/>
              <a:t>Détente</a:t>
            </a:r>
          </a:p>
          <a:p>
            <a:pPr lvl="1"/>
            <a:r>
              <a:rPr lang="en-US" dirty="0" smtClean="0"/>
              <a:t>Build a better relationship in the interest of world peace</a:t>
            </a:r>
          </a:p>
          <a:p>
            <a:r>
              <a:rPr lang="en-US" dirty="0" smtClean="0"/>
              <a:t>Ping Pong Diplomacy 1971</a:t>
            </a:r>
          </a:p>
          <a:p>
            <a:r>
              <a:rPr lang="en-US" dirty="0" smtClean="0"/>
              <a:t>Nixon visits China 1972</a:t>
            </a:r>
            <a:endParaRPr lang="en-US" dirty="0"/>
          </a:p>
        </p:txBody>
      </p:sp>
      <p:pic>
        <p:nvPicPr>
          <p:cNvPr id="4098" name="Picture 2" descr="http://conservapedia.com/images/a/a5/Kissinger_Hen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1066800"/>
            <a:ext cx="24288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barton.weebly.com/uploads/1/3/5/8/13584053/495551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10" y="1107985"/>
            <a:ext cx="2400190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s.china.cn/attachement/jpg/site1007/20110816/001372acd0b50fb463cc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33826"/>
            <a:ext cx="4751335" cy="30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www.presidentialtimeline.org/resources/images/objects/educators/0483_l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www.presidentialtimeline.org/resources/images/objects/educators/0483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18823"/>
            <a:ext cx="5410200" cy="69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ic.guim.co.uk/sys-images/Observer/Pix/pictures/2011/5/13/1305295144320/Richard-Nixon-China-Chou-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431393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.timeinc.net/time/magazine/archive/covers/1972/1101720306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0"/>
            <a:ext cx="3773714" cy="42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60338"/>
            <a:ext cx="601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Nixon in China 1972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Détente in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 1972 Summit with Soviet Union</a:t>
            </a:r>
          </a:p>
          <a:p>
            <a:r>
              <a:rPr lang="en-US" dirty="0" smtClean="0"/>
              <a:t>Sign SALT I, or Strategic Arms Limitation Treaty</a:t>
            </a:r>
          </a:p>
          <a:p>
            <a:pPr lvl="1"/>
            <a:r>
              <a:rPr lang="en-US" dirty="0" smtClean="0"/>
              <a:t>plan to limit nuclear arms the two nations had been working on</a:t>
            </a:r>
            <a:endParaRPr lang="en-US" dirty="0"/>
          </a:p>
          <a:p>
            <a:r>
              <a:rPr lang="en-US" dirty="0" smtClean="0"/>
              <a:t>Successful example of détente!</a:t>
            </a:r>
          </a:p>
        </p:txBody>
      </p:sp>
      <p:pic>
        <p:nvPicPr>
          <p:cNvPr id="12290" name="Picture 2" descr="http://extremethinkover.files.wordpress.com/2010/11/nixon-brezhnev-1972-salt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6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Watergate Scandal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Nixon deeply suspicious and distrustful</a:t>
            </a:r>
          </a:p>
          <a:p>
            <a:r>
              <a:rPr lang="en-US" dirty="0" smtClean="0"/>
              <a:t>Fought hard to become president</a:t>
            </a:r>
          </a:p>
          <a:p>
            <a:r>
              <a:rPr lang="en-US" dirty="0" smtClean="0"/>
              <a:t>“Enemies list”</a:t>
            </a:r>
          </a:p>
          <a:p>
            <a:r>
              <a:rPr lang="en-US" dirty="0" smtClean="0"/>
              <a:t>Concerned about reelection in 1972</a:t>
            </a:r>
          </a:p>
          <a:p>
            <a:pPr lvl="1"/>
            <a:r>
              <a:rPr lang="en-US" dirty="0" smtClean="0"/>
              <a:t>Unpopular Vietnam War</a:t>
            </a:r>
          </a:p>
          <a:p>
            <a:pPr lvl="1"/>
            <a:r>
              <a:rPr lang="en-US" dirty="0" smtClean="0"/>
              <a:t>Engage in subversive tactics in the election</a:t>
            </a:r>
          </a:p>
        </p:txBody>
      </p:sp>
    </p:spTree>
    <p:extLst>
      <p:ext uri="{BB962C8B-B14F-4D97-AF65-F5344CB8AC3E}">
        <p14:creationId xmlns:p14="http://schemas.microsoft.com/office/powerpoint/2010/main" val="22282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Break-In at the Watergate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June 17, 1972-five Nixon supporters break into the Democratic National Convention headquarters at the Watergate Hotel</a:t>
            </a:r>
          </a:p>
          <a:p>
            <a:pPr lvl="1"/>
            <a:r>
              <a:rPr lang="en-US" dirty="0" smtClean="0"/>
              <a:t>Obtain sensitive campaign info and wire-tap</a:t>
            </a:r>
          </a:p>
          <a:p>
            <a:r>
              <a:rPr lang="en-US" dirty="0" smtClean="0"/>
              <a:t>James McCord &amp; Committee for the Re-election of the President</a:t>
            </a:r>
          </a:p>
          <a:p>
            <a:r>
              <a:rPr lang="en-US" dirty="0" smtClean="0"/>
              <a:t>Cover-up in the White House and denial ($)</a:t>
            </a:r>
          </a:p>
          <a:p>
            <a:r>
              <a:rPr lang="en-US" dirty="0" smtClean="0"/>
              <a:t>Nixon wins the election in a landslide</a:t>
            </a:r>
            <a:endParaRPr lang="en-US" dirty="0"/>
          </a:p>
        </p:txBody>
      </p:sp>
      <p:pic>
        <p:nvPicPr>
          <p:cNvPr id="6146" name="Picture 2" descr="http://www.otrcat.com/z/watergate-burgl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5238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907</Words>
  <Application>Microsoft Office PowerPoint</Application>
  <PresentationFormat>On-screen Show (4:3)</PresentationFormat>
  <Paragraphs>145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Politics: Election of 1968</vt:lpstr>
      <vt:lpstr>Nixon’s Promise</vt:lpstr>
      <vt:lpstr>Nixon’s Domestic Policy</vt:lpstr>
      <vt:lpstr>Nixon’s Foreign Policy</vt:lpstr>
      <vt:lpstr>PowerPoint Presentation</vt:lpstr>
      <vt:lpstr>Détente in Soviet Union</vt:lpstr>
      <vt:lpstr>Watergate Scandal</vt:lpstr>
      <vt:lpstr>Break-In at the Watergate</vt:lpstr>
      <vt:lpstr>PowerPoint Presentation</vt:lpstr>
      <vt:lpstr>The Cover Up Unravels</vt:lpstr>
      <vt:lpstr>Problems for Nixon</vt:lpstr>
      <vt:lpstr>Nixon Resigns</vt:lpstr>
      <vt:lpstr>Legacy of Watergate</vt:lpstr>
      <vt:lpstr>Economic Crisis</vt:lpstr>
      <vt:lpstr>Stagflation</vt:lpstr>
      <vt:lpstr>Economy Under Ford</vt:lpstr>
      <vt:lpstr>Election of 1976</vt:lpstr>
      <vt:lpstr>Economy Under Carter</vt:lpstr>
      <vt:lpstr>Economy Under Carter</vt:lpstr>
      <vt:lpstr>Carter’s Foreign Policy</vt:lpstr>
      <vt:lpstr>PowerPoint Presentation</vt:lpstr>
      <vt:lpstr>Carter in the Middle East</vt:lpstr>
      <vt:lpstr>Carter in the Middle East</vt:lpstr>
      <vt:lpstr>Culture in the 1970s</vt:lpstr>
      <vt:lpstr>Television of the 1970s</vt:lpstr>
      <vt:lpstr>Music of the 1970s</vt:lpstr>
      <vt:lpstr>Fads and Fashion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mrives</dc:creator>
  <cp:lastModifiedBy>Maria Rives</cp:lastModifiedBy>
  <cp:revision>22</cp:revision>
  <dcterms:created xsi:type="dcterms:W3CDTF">2014-04-21T12:52:36Z</dcterms:created>
  <dcterms:modified xsi:type="dcterms:W3CDTF">2015-04-22T21:32:50Z</dcterms:modified>
</cp:coreProperties>
</file>