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time_continue=43&amp;v=X-lYdxp-g-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583" y="822818"/>
            <a:ext cx="10199962" cy="2387600"/>
          </a:xfrm>
        </p:spPr>
        <p:txBody>
          <a:bodyPr/>
          <a:lstStyle/>
          <a:p>
            <a:r>
              <a:rPr lang="en-US" dirty="0" smtClean="0"/>
              <a:t>Industrialization in the Late 1800s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jdbrendel.iweb.bsu.edu/Portfolio/unit2/lp1/doc3_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5" y="0"/>
            <a:ext cx="10519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0"/>
            <a:ext cx="9836760" cy="7016890"/>
          </a:xfrm>
        </p:spPr>
      </p:pic>
    </p:spTree>
    <p:extLst>
      <p:ext uri="{BB962C8B-B14F-4D97-AF65-F5344CB8AC3E}">
        <p14:creationId xmlns:p14="http://schemas.microsoft.com/office/powerpoint/2010/main" val="1792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Big business leads to…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5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Rich entrepreneurs: Robber barons or captains of industry?</a:t>
            </a:r>
          </a:p>
          <a:p>
            <a:pPr marL="0" indent="0">
              <a:buNone/>
            </a:pPr>
            <a:r>
              <a:rPr lang="en-US" sz="2800" dirty="0" smtClean="0"/>
              <a:t>Sherman Anti-Trust Act passed in 1890</a:t>
            </a:r>
          </a:p>
          <a:p>
            <a:pPr lvl="1"/>
            <a:r>
              <a:rPr lang="en-US" sz="2400" dirty="0" smtClean="0"/>
              <a:t>Laissez-faire dominates the early and mid 1800s</a:t>
            </a:r>
          </a:p>
          <a:p>
            <a:pPr lvl="1"/>
            <a:r>
              <a:rPr lang="en-US" sz="2400" dirty="0" smtClean="0"/>
              <a:t>But government begins to grow weary of the power of big business and starts to regulate monopolies</a:t>
            </a:r>
          </a:p>
          <a:p>
            <a:pPr lvl="1"/>
            <a:r>
              <a:rPr lang="en-US" sz="2400" dirty="0" smtClean="0"/>
              <a:t>Law makes trusts and monopolies illegal</a:t>
            </a:r>
          </a:p>
          <a:p>
            <a:pPr lvl="2"/>
            <a:r>
              <a:rPr lang="en-US" sz="2200" dirty="0" smtClean="0"/>
              <a:t>Hard to enforce and ineffective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04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Robber barons or captains of industry?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195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Cornelius Vanderbilt</a:t>
            </a:r>
          </a:p>
          <a:p>
            <a:pPr lvl="1"/>
            <a:r>
              <a:rPr lang="en-US" sz="3200" dirty="0" smtClean="0"/>
              <a:t>Railroad consolidator in the Northeast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Andrew Carnegie</a:t>
            </a:r>
          </a:p>
          <a:p>
            <a:pPr lvl="1"/>
            <a:r>
              <a:rPr lang="en-US" sz="3200" dirty="0" smtClean="0"/>
              <a:t>US Steel giant</a:t>
            </a:r>
          </a:p>
          <a:p>
            <a:pPr lvl="1"/>
            <a:r>
              <a:rPr lang="en-US" sz="3200" dirty="0" smtClean="0"/>
              <a:t>Philanthropist who believed in the Gospel of Wealth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John D. Rockefeller</a:t>
            </a:r>
          </a:p>
          <a:p>
            <a:pPr lvl="1"/>
            <a:r>
              <a:rPr lang="en-US" sz="3200" dirty="0" smtClean="0"/>
              <a:t>Standard Oil monopoly</a:t>
            </a:r>
            <a:endParaRPr lang="en-US" sz="3200" dirty="0"/>
          </a:p>
        </p:txBody>
      </p:sp>
      <p:pic>
        <p:nvPicPr>
          <p:cNvPr id="4" name="Picture 2" descr="http://shop.history.com/imgcache/product/resized/000/383/364/catl/00383364-650289_500.jpg?k=931aa141&amp;pid=383364&amp;s=catl&amp;sn=hist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5276"/>
          <a:stretch/>
        </p:blipFill>
        <p:spPr bwMode="auto">
          <a:xfrm>
            <a:off x="7990489" y="1357803"/>
            <a:ext cx="3722914" cy="53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51649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Working Conditions in factories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for workers in industrial America was difficult</a:t>
            </a:r>
          </a:p>
          <a:p>
            <a:r>
              <a:rPr lang="en-US" dirty="0"/>
              <a:t>Unhealthy and dangerous conditions</a:t>
            </a:r>
          </a:p>
          <a:p>
            <a:r>
              <a:rPr lang="en-US" dirty="0"/>
              <a:t>Repetitive and monotonous</a:t>
            </a:r>
          </a:p>
          <a:p>
            <a:r>
              <a:rPr lang="en-US" dirty="0"/>
              <a:t>Uneven distribution of wealth leads to resentment</a:t>
            </a:r>
          </a:p>
          <a:p>
            <a:r>
              <a:rPr lang="en-US" dirty="0"/>
              <a:t>59 hours at 22 cents per hour  (actually rise in standard of living)</a:t>
            </a:r>
          </a:p>
          <a:p>
            <a:r>
              <a:rPr lang="en-US" dirty="0"/>
              <a:t>Workers decide only way to improve working conditions is form labor unions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7482325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Jungle by </a:t>
            </a:r>
            <a:r>
              <a:rPr lang="en-US" sz="4800" dirty="0" err="1" smtClean="0"/>
              <a:t>upton</a:t>
            </a:r>
            <a:r>
              <a:rPr lang="en-US" sz="4800" dirty="0" smtClean="0"/>
              <a:t> </a:t>
            </a:r>
            <a:r>
              <a:rPr lang="en-US" sz="4800" dirty="0" err="1" smtClean="0"/>
              <a:t>sinclair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6851705" cy="3541714"/>
          </a:xfrm>
        </p:spPr>
        <p:txBody>
          <a:bodyPr/>
          <a:lstStyle/>
          <a:p>
            <a:r>
              <a:rPr lang="en-US" dirty="0"/>
              <a:t>With a partner, read the following passage from </a:t>
            </a:r>
            <a:r>
              <a:rPr lang="en-US" i="1" dirty="0"/>
              <a:t>The Jungle.  </a:t>
            </a:r>
            <a:endParaRPr lang="en-US" dirty="0"/>
          </a:p>
          <a:p>
            <a:r>
              <a:rPr lang="en-US" dirty="0"/>
              <a:t>Authors write everything for a reason.  What is Upton Sinclair’s attitude towards the meat packing industry?</a:t>
            </a:r>
          </a:p>
          <a:p>
            <a:r>
              <a:rPr lang="en-US" dirty="0"/>
              <a:t>Highlight some quotes from the excerpt that support your answer.</a:t>
            </a:r>
          </a:p>
          <a:p>
            <a:endParaRPr lang="en-US" dirty="0"/>
          </a:p>
        </p:txBody>
      </p:sp>
      <p:pic>
        <p:nvPicPr>
          <p:cNvPr id="4" name="Picture 4" descr="https://encrypted-tbn2.gstatic.com/images?q=tbn:ANd9GcSkLaiTrDJH9o8ArjMKHPyDQiIAskTl5nlFY-JdtWesYRXCw1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75" y="517194"/>
            <a:ext cx="3086100" cy="34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ShIBPjjIxZ4_qqrRqjzdQR5traFA6qbOAPOal94tU-StRmuN8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96" y="3352800"/>
            <a:ext cx="233255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Poor working conditions lead to…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Formation of labor unions</a:t>
            </a:r>
          </a:p>
          <a:p>
            <a:pPr lvl="1"/>
            <a:r>
              <a:rPr lang="en-US" sz="2400" dirty="0" smtClean="0"/>
              <a:t>Groups that campaign for better working hours, wages, and conditions</a:t>
            </a:r>
          </a:p>
          <a:p>
            <a:pPr lvl="1"/>
            <a:r>
              <a:rPr lang="en-US" sz="2400" dirty="0" smtClean="0"/>
              <a:t>Use strikes to achieve their goals</a:t>
            </a:r>
          </a:p>
          <a:p>
            <a:pPr lvl="1"/>
            <a:r>
              <a:rPr lang="en-US" sz="2400" dirty="0" smtClean="0"/>
              <a:t>Catch a bad reputation and seen as violent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055" y="128418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Industrial revolution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6" y="1606988"/>
            <a:ext cx="5849081" cy="493460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 period in the late 1800s where factories are established to create manufactured goods</a:t>
            </a:r>
          </a:p>
          <a:p>
            <a:r>
              <a:rPr lang="en-US" sz="3200" dirty="0" smtClean="0"/>
              <a:t>Why does it occur?</a:t>
            </a:r>
          </a:p>
          <a:p>
            <a:pPr lvl="1"/>
            <a:r>
              <a:rPr lang="en-US" dirty="0" smtClean="0"/>
              <a:t>Abundance of raw materials from the West (ex. coal and iron ore)</a:t>
            </a:r>
          </a:p>
          <a:p>
            <a:pPr lvl="1"/>
            <a:r>
              <a:rPr lang="en-US" dirty="0" smtClean="0"/>
              <a:t>Transcontinental railroad</a:t>
            </a:r>
          </a:p>
          <a:p>
            <a:pPr lvl="1"/>
            <a:r>
              <a:rPr lang="en-US" dirty="0" smtClean="0">
                <a:hlinkClick r:id="rId2"/>
              </a:rPr>
              <a:t>Discovery of petroleum</a:t>
            </a:r>
            <a:endParaRPr lang="en-US" dirty="0" smtClean="0"/>
          </a:p>
          <a:p>
            <a:pPr lvl="1"/>
            <a:r>
              <a:rPr lang="en-US" dirty="0" smtClean="0"/>
              <a:t>Large workforce (allows for more workers and new markets)</a:t>
            </a:r>
          </a:p>
          <a:p>
            <a:pPr lvl="1"/>
            <a:endParaRPr lang="en-US" dirty="0"/>
          </a:p>
        </p:txBody>
      </p:sp>
      <p:pic>
        <p:nvPicPr>
          <p:cNvPr id="4" name="Picture 12" descr="http://railroad.lindahall.org/siteart/essays/crockers_work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14" y="272229"/>
            <a:ext cx="3879430" cy="31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allaboutantiques.files.wordpress.com/2010/02/kerosene-lamps.jpg?w=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55" y="446459"/>
            <a:ext cx="2464377" cy="28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willisms.com/archives/immigrationtous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82" y="3349844"/>
            <a:ext cx="519314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Industrialization leads to…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4924"/>
            <a:ext cx="4770657" cy="46350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Factories can stay open later due to kerosene lamps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New Inventions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Thomas Edison (GE)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Phonograph, electricity, motion picture, battery, electric generator, light bulb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1874 Alexander Graham Bell (AT&amp;T)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Telephone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2" descr="http://www.philhill.net/wp-content/uploads/nesher6640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20" y="1715814"/>
            <a:ext cx="3648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48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railroads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842" y="1478570"/>
            <a:ext cx="4691829" cy="40882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Pacific Railway Act 1862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Provides for construction of transcontinental railroad built by Union Pacific and Central Pacific companies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Government gives land grants to encourage rapid construction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Built by the Chinese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users.humboldt.edu/ogayle/Hist%20111%20Images/RR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06" y="406514"/>
            <a:ext cx="6894787" cy="44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ailroad.net/articles/railfanning/worktrains/media/MW_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9"/>
          <a:stretch/>
        </p:blipFill>
        <p:spPr bwMode="auto">
          <a:xfrm>
            <a:off x="681842" y="4393843"/>
            <a:ext cx="4712335" cy="22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historymartinez.files.wordpress.com/2011/08/transcontinental-rail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37" y="0"/>
            <a:ext cx="8993147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054" y="234888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More railroads lead to…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163" y="1713458"/>
            <a:ext cx="5369747" cy="4671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Spurs industrial growth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Increase access to and size of markets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Stimulate economy in steel, coal, timber purchases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Creation of time zones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Railroad companies use unfair practices and abuse farmers by charging unfair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Results in passage of the Interstate Commerce Act to supervise railroad activity and prevent abuses (somewhat ineffective)</a:t>
            </a:r>
            <a:endParaRPr lang="en-US" sz="2400" dirty="0"/>
          </a:p>
        </p:txBody>
      </p:sp>
      <p:pic>
        <p:nvPicPr>
          <p:cNvPr id="4" name="Picture 2" descr="http://www.timetemperature.com/tzus/united-states-time-zone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70" y="1462580"/>
            <a:ext cx="5925517" cy="41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Big business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35547"/>
          </a:xfrm>
        </p:spPr>
        <p:txBody>
          <a:bodyPr>
            <a:normAutofit/>
          </a:bodyPr>
          <a:lstStyle/>
          <a:p>
            <a:r>
              <a:rPr lang="en-US" sz="2800" dirty="0"/>
              <a:t>Big business booms in the late 1800s</a:t>
            </a:r>
          </a:p>
          <a:p>
            <a:r>
              <a:rPr lang="en-US" sz="2800" dirty="0"/>
              <a:t>For the first time, people become very </a:t>
            </a:r>
            <a:r>
              <a:rPr lang="en-US" sz="2800" dirty="0" smtClean="0"/>
              <a:t>wealthy </a:t>
            </a:r>
          </a:p>
          <a:p>
            <a:pPr lvl="1"/>
            <a:r>
              <a:rPr lang="en-US" sz="2400" dirty="0" smtClean="0"/>
              <a:t>Entrepreneurs who start their own profitable businesses</a:t>
            </a:r>
            <a:endParaRPr lang="en-US" sz="2400" dirty="0"/>
          </a:p>
          <a:p>
            <a:pPr lvl="1"/>
            <a:r>
              <a:rPr lang="en-US" sz="2400" dirty="0"/>
              <a:t>Believe in </a:t>
            </a:r>
            <a:r>
              <a:rPr lang="en-US" sz="2400" dirty="0" smtClean="0"/>
              <a:t>laissez-faire, which means that the government does NOT involve itself in the economy, so businesses are able to make their own decisions without supervision</a:t>
            </a:r>
          </a:p>
          <a:p>
            <a:pPr lvl="1"/>
            <a:r>
              <a:rPr lang="en-US" sz="2400" dirty="0" smtClean="0"/>
              <a:t>Believe in Social Darwinism, which means that only the smartest and best businessmen will survive and thrive in industry </a:t>
            </a:r>
            <a:endParaRPr lang="en-US" sz="2400" dirty="0"/>
          </a:p>
        </p:txBody>
      </p:sp>
      <p:pic>
        <p:nvPicPr>
          <p:cNvPr id="4" name="Picture 6" descr="http://tinyurl.com/4zgh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13" y="436179"/>
            <a:ext cx="4814607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06" y="465843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Horizontal &amp; vertical integration-Can a business use both?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nsidertestprep.com/wp-content/uploads/2013/05/Vertical-and-Horizontal-Integ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24" y="1944413"/>
            <a:ext cx="9776387" cy="47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Monopolies &amp; trusts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When a single company achieves control of an entire market, it becomes a monopoly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This is good for the company owner, because they make lots of money!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This is bad for the consumer, because the company can charge high prices for the product!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Monopolies become illegal, so company owners find loopholes and form trusts, which are legal monopolies (still bad for the consumer).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461</TotalTime>
  <Words>572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Circuit</vt:lpstr>
      <vt:lpstr>Industrialization in the Late 1800s</vt:lpstr>
      <vt:lpstr>Industrial revolution</vt:lpstr>
      <vt:lpstr>Industrialization leads to…</vt:lpstr>
      <vt:lpstr>railroads</vt:lpstr>
      <vt:lpstr>PowerPoint Presentation</vt:lpstr>
      <vt:lpstr>More railroads lead to…</vt:lpstr>
      <vt:lpstr>Big business</vt:lpstr>
      <vt:lpstr>Horizontal &amp; vertical integration-Can a business use both?</vt:lpstr>
      <vt:lpstr>Monopolies &amp; trusts</vt:lpstr>
      <vt:lpstr>PowerPoint Presentation</vt:lpstr>
      <vt:lpstr>PowerPoint Presentation</vt:lpstr>
      <vt:lpstr>Big business leads to…</vt:lpstr>
      <vt:lpstr>Robber barons or captains of industry?</vt:lpstr>
      <vt:lpstr>Working Conditions in factories</vt:lpstr>
      <vt:lpstr>The Jungle by upton sinclair</vt:lpstr>
      <vt:lpstr>Poor working conditions lead to…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in the Late 1800s</dc:title>
  <dc:creator>Maria Rives</dc:creator>
  <cp:lastModifiedBy>Maria Rives</cp:lastModifiedBy>
  <cp:revision>9</cp:revision>
  <dcterms:created xsi:type="dcterms:W3CDTF">2016-09-07T17:39:15Z</dcterms:created>
  <dcterms:modified xsi:type="dcterms:W3CDTF">2016-09-08T16:24:55Z</dcterms:modified>
</cp:coreProperties>
</file>