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321" r:id="rId2"/>
    <p:sldId id="269" r:id="rId3"/>
    <p:sldId id="305" r:id="rId4"/>
    <p:sldId id="297" r:id="rId5"/>
    <p:sldId id="314" r:id="rId6"/>
    <p:sldId id="315" r:id="rId7"/>
    <p:sldId id="316" r:id="rId8"/>
    <p:sldId id="317" r:id="rId9"/>
    <p:sldId id="318" r:id="rId10"/>
    <p:sldId id="306" r:id="rId11"/>
    <p:sldId id="307" r:id="rId12"/>
    <p:sldId id="308" r:id="rId13"/>
    <p:sldId id="319" r:id="rId14"/>
    <p:sldId id="309" r:id="rId15"/>
    <p:sldId id="312" r:id="rId16"/>
    <p:sldId id="310" r:id="rId17"/>
    <p:sldId id="320" r:id="rId18"/>
    <p:sldId id="313" r:id="rId19"/>
    <p:sldId id="291" r:id="rId20"/>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726"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C2359DF-725B-4BCE-B7D1-63C1A39FAF9C}" type="slidenum">
              <a:rPr lang="en-US"/>
              <a:pPr>
                <a:defRPr/>
              </a:pPr>
              <a:t>‹#›</a:t>
            </a:fld>
            <a:endParaRPr lang="en-US"/>
          </a:p>
        </p:txBody>
      </p:sp>
    </p:spTree>
    <p:extLst>
      <p:ext uri="{BB962C8B-B14F-4D97-AF65-F5344CB8AC3E}">
        <p14:creationId xmlns:p14="http://schemas.microsoft.com/office/powerpoint/2010/main" val="1288545594"/>
      </p:ext>
    </p:extLst>
  </p:cSld>
  <p:clrMapOvr>
    <a:overrideClrMapping bg1="dk1" tx1="lt1" bg2="dk2" tx2="lt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CB9EC6A-6502-4973-BC6B-24B3393A5146}" type="slidenum">
              <a:rPr lang="en-US"/>
              <a:pPr>
                <a:defRPr/>
              </a:pPr>
              <a:t>‹#›</a:t>
            </a:fld>
            <a:endParaRPr lang="en-US"/>
          </a:p>
        </p:txBody>
      </p:sp>
    </p:spTree>
    <p:extLst>
      <p:ext uri="{BB962C8B-B14F-4D97-AF65-F5344CB8AC3E}">
        <p14:creationId xmlns:p14="http://schemas.microsoft.com/office/powerpoint/2010/main" val="2543959464"/>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EAD8C78-9B7D-4881-A2E5-8E611E8A30C5}" type="slidenum">
              <a:rPr lang="en-US"/>
              <a:pPr>
                <a:defRPr/>
              </a:pPr>
              <a:t>‹#›</a:t>
            </a:fld>
            <a:endParaRPr lang="en-US"/>
          </a:p>
        </p:txBody>
      </p:sp>
    </p:spTree>
    <p:extLst>
      <p:ext uri="{BB962C8B-B14F-4D97-AF65-F5344CB8AC3E}">
        <p14:creationId xmlns:p14="http://schemas.microsoft.com/office/powerpoint/2010/main" val="114439117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0C94863-A78C-4FF3-A2ED-3364C9E99CCF}" type="slidenum">
              <a:rPr lang="en-US"/>
              <a:pPr>
                <a:defRPr/>
              </a:pPr>
              <a:t>‹#›</a:t>
            </a:fld>
            <a:endParaRPr lang="en-US"/>
          </a:p>
        </p:txBody>
      </p:sp>
    </p:spTree>
    <p:extLst>
      <p:ext uri="{BB962C8B-B14F-4D97-AF65-F5344CB8AC3E}">
        <p14:creationId xmlns:p14="http://schemas.microsoft.com/office/powerpoint/2010/main" val="94172297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2FC2FE-43B6-4FF9-A2D3-8126B6AA3937}" type="slidenum">
              <a:rPr lang="en-US"/>
              <a:pPr>
                <a:defRPr/>
              </a:pPr>
              <a:t>‹#›</a:t>
            </a:fld>
            <a:endParaRPr lang="en-US"/>
          </a:p>
        </p:txBody>
      </p:sp>
    </p:spTree>
    <p:extLst>
      <p:ext uri="{BB962C8B-B14F-4D97-AF65-F5344CB8AC3E}">
        <p14:creationId xmlns:p14="http://schemas.microsoft.com/office/powerpoint/2010/main" val="238202603"/>
      </p:ext>
    </p:extLst>
  </p:cSld>
  <p:clrMapOvr>
    <a:overrideClrMapping bg1="dk1" tx1="lt1" bg2="dk2" tx2="lt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F977302-BBC9-4D08-B043-DE247DDCDDD8}" type="slidenum">
              <a:rPr lang="en-US"/>
              <a:pPr>
                <a:defRPr/>
              </a:pPr>
              <a:t>‹#›</a:t>
            </a:fld>
            <a:endParaRPr lang="en-US"/>
          </a:p>
        </p:txBody>
      </p:sp>
    </p:spTree>
    <p:extLst>
      <p:ext uri="{BB962C8B-B14F-4D97-AF65-F5344CB8AC3E}">
        <p14:creationId xmlns:p14="http://schemas.microsoft.com/office/powerpoint/2010/main" val="280664115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BE9B309-1380-40DD-8356-1EBFDE6EC156}" type="slidenum">
              <a:rPr lang="en-US"/>
              <a:pPr>
                <a:defRPr/>
              </a:pPr>
              <a:t>‹#›</a:t>
            </a:fld>
            <a:endParaRPr lang="en-US"/>
          </a:p>
        </p:txBody>
      </p:sp>
    </p:spTree>
    <p:extLst>
      <p:ext uri="{BB962C8B-B14F-4D97-AF65-F5344CB8AC3E}">
        <p14:creationId xmlns:p14="http://schemas.microsoft.com/office/powerpoint/2010/main" val="288811973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ABFE9DF-A413-4219-864C-66F1AF6AC346}" type="slidenum">
              <a:rPr lang="en-US"/>
              <a:pPr>
                <a:defRPr/>
              </a:pPr>
              <a:t>‹#›</a:t>
            </a:fld>
            <a:endParaRPr lang="en-US"/>
          </a:p>
        </p:txBody>
      </p:sp>
    </p:spTree>
    <p:extLst>
      <p:ext uri="{BB962C8B-B14F-4D97-AF65-F5344CB8AC3E}">
        <p14:creationId xmlns:p14="http://schemas.microsoft.com/office/powerpoint/2010/main" val="304978533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19B7EB2-7D87-4875-9F70-F14BD0A3CD3E}" type="slidenum">
              <a:rPr lang="en-US"/>
              <a:pPr>
                <a:defRPr/>
              </a:pPr>
              <a:t>‹#›</a:t>
            </a:fld>
            <a:endParaRPr lang="en-US"/>
          </a:p>
        </p:txBody>
      </p:sp>
    </p:spTree>
    <p:extLst>
      <p:ext uri="{BB962C8B-B14F-4D97-AF65-F5344CB8AC3E}">
        <p14:creationId xmlns:p14="http://schemas.microsoft.com/office/powerpoint/2010/main" val="212788901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22A2AB-6C47-4B1A-957D-4000ED77901D}" type="slidenum">
              <a:rPr lang="en-US"/>
              <a:pPr>
                <a:defRPr/>
              </a:pPr>
              <a:t>‹#›</a:t>
            </a:fld>
            <a:endParaRPr lang="en-US"/>
          </a:p>
        </p:txBody>
      </p:sp>
    </p:spTree>
    <p:extLst>
      <p:ext uri="{BB962C8B-B14F-4D97-AF65-F5344CB8AC3E}">
        <p14:creationId xmlns:p14="http://schemas.microsoft.com/office/powerpoint/2010/main" val="3033665734"/>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C88A031-20F5-4BBD-9DAD-7D194A99EEDE}" type="slidenum">
              <a:rPr lang="en-US"/>
              <a:pPr>
                <a:defRPr/>
              </a:pPr>
              <a:t>‹#›</a:t>
            </a:fld>
            <a:endParaRPr lang="en-US"/>
          </a:p>
        </p:txBody>
      </p:sp>
    </p:spTree>
    <p:extLst>
      <p:ext uri="{BB962C8B-B14F-4D97-AF65-F5344CB8AC3E}">
        <p14:creationId xmlns:p14="http://schemas.microsoft.com/office/powerpoint/2010/main" val="327032651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E02EE7C4-65A6-4597-969D-2333AD508CF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53" r:id="rId1"/>
    <p:sldLayoutId id="2147484145" r:id="rId2"/>
    <p:sldLayoutId id="2147484154" r:id="rId3"/>
    <p:sldLayoutId id="2147484146" r:id="rId4"/>
    <p:sldLayoutId id="2147484147" r:id="rId5"/>
    <p:sldLayoutId id="2147484148" r:id="rId6"/>
    <p:sldLayoutId id="2147484149" r:id="rId7"/>
    <p:sldLayoutId id="2147484150" r:id="rId8"/>
    <p:sldLayoutId id="2147484155" r:id="rId9"/>
    <p:sldLayoutId id="2147484151" r:id="rId10"/>
    <p:sldLayoutId id="2147484152" r:id="rId11"/>
  </p:sldLayoutIdLst>
  <p:transition advClick="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r>
              <a:rPr lang="en-US" dirty="0" smtClean="0"/>
              <a:t>How were European areas affected by nationalism prior to World War I?</a:t>
            </a:r>
          </a:p>
          <a:p>
            <a:endParaRPr lang="en-US" dirty="0"/>
          </a:p>
          <a:p>
            <a:r>
              <a:rPr lang="en-US" dirty="0" smtClean="0"/>
              <a:t>What was the spark that started World War I?</a:t>
            </a:r>
            <a:endParaRPr lang="en-US" dirty="0"/>
          </a:p>
        </p:txBody>
      </p:sp>
    </p:spTree>
    <p:extLst>
      <p:ext uri="{BB962C8B-B14F-4D97-AF65-F5344CB8AC3E}">
        <p14:creationId xmlns:p14="http://schemas.microsoft.com/office/powerpoint/2010/main" val="324992196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Lusitania</a:t>
            </a:r>
            <a:endParaRPr lang="en-US" u="sng" dirty="0" smtClean="0">
              <a:latin typeface="+mn-lt"/>
            </a:endParaRPr>
          </a:p>
        </p:txBody>
      </p:sp>
      <p:sp>
        <p:nvSpPr>
          <p:cNvPr id="9219"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9"/>
          <p:cNvSpPr/>
          <p:nvPr/>
        </p:nvSpPr>
        <p:spPr>
          <a:xfrm>
            <a:off x="228600" y="838200"/>
            <a:ext cx="8610600" cy="1077913"/>
          </a:xfrm>
          <a:prstGeom prst="rect">
            <a:avLst/>
          </a:prstGeom>
        </p:spPr>
        <p:txBody>
          <a:bodyPr>
            <a:spAutoFit/>
          </a:bodyPr>
          <a:lstStyle/>
          <a:p>
            <a:pPr>
              <a:defRPr/>
            </a:pPr>
            <a:r>
              <a:rPr lang="en-US" sz="3200" dirty="0">
                <a:latin typeface="+mn-lt"/>
              </a:rPr>
              <a:t>How would British ocean liner Lusitania change the United States position of neutrality?</a:t>
            </a:r>
          </a:p>
        </p:txBody>
      </p:sp>
      <p:pic>
        <p:nvPicPr>
          <p:cNvPr id="8" name="Picture 3"/>
          <p:cNvPicPr>
            <a:picLocks noChangeAspect="1" noChangeArrowheads="1"/>
          </p:cNvPicPr>
          <p:nvPr/>
        </p:nvPicPr>
        <p:blipFill>
          <a:blip r:embed="rId2" cstate="print"/>
          <a:srcRect/>
          <a:stretch>
            <a:fillRect/>
          </a:stretch>
        </p:blipFill>
        <p:spPr bwMode="auto">
          <a:xfrm>
            <a:off x="1828800" y="1981200"/>
            <a:ext cx="5333999" cy="4482471"/>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Lusitania</a:t>
            </a:r>
            <a:endParaRPr lang="en-US" u="sng" dirty="0" smtClean="0">
              <a:latin typeface="+mn-lt"/>
            </a:endParaRPr>
          </a:p>
        </p:txBody>
      </p:sp>
      <p:sp>
        <p:nvSpPr>
          <p:cNvPr id="10243"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9"/>
          <p:cNvSpPr/>
          <p:nvPr/>
        </p:nvSpPr>
        <p:spPr>
          <a:xfrm>
            <a:off x="228600" y="1752600"/>
            <a:ext cx="4495800" cy="1692275"/>
          </a:xfrm>
          <a:prstGeom prst="rect">
            <a:avLst/>
          </a:prstGeom>
        </p:spPr>
        <p:txBody>
          <a:bodyPr>
            <a:spAutoFit/>
          </a:bodyPr>
          <a:lstStyle/>
          <a:p>
            <a:pPr>
              <a:defRPr/>
            </a:pPr>
            <a:r>
              <a:rPr lang="en-US" sz="2400" dirty="0">
                <a:latin typeface="+mn-lt"/>
              </a:rPr>
              <a:t>On May 7, 1915 a German U-Boat torpedoed and sunk the Lusitania.</a:t>
            </a:r>
          </a:p>
          <a:p>
            <a:pPr>
              <a:defRPr/>
            </a:pPr>
            <a:endParaRPr lang="en-US" sz="3200" dirty="0">
              <a:latin typeface="+mn-lt"/>
            </a:endParaRPr>
          </a:p>
        </p:txBody>
      </p:sp>
      <p:pic>
        <p:nvPicPr>
          <p:cNvPr id="7" name="Picture 3"/>
          <p:cNvPicPr>
            <a:picLocks noChangeAspect="1" noChangeArrowheads="1"/>
          </p:cNvPicPr>
          <p:nvPr/>
        </p:nvPicPr>
        <p:blipFill>
          <a:blip r:embed="rId2" cstate="print"/>
          <a:srcRect/>
          <a:stretch>
            <a:fillRect/>
          </a:stretch>
        </p:blipFill>
        <p:spPr bwMode="auto">
          <a:xfrm>
            <a:off x="4648200" y="1295400"/>
            <a:ext cx="4102100" cy="2596043"/>
          </a:xfrm>
          <a:prstGeom prst="rect">
            <a:avLst/>
          </a:prstGeom>
          <a:ln>
            <a:noFill/>
          </a:ln>
          <a:effectLst>
            <a:softEdge rad="112500"/>
          </a:effectLst>
        </p:spPr>
      </p:pic>
      <p:sp>
        <p:nvSpPr>
          <p:cNvPr id="9" name="Rectangle 8"/>
          <p:cNvSpPr/>
          <p:nvPr/>
        </p:nvSpPr>
        <p:spPr>
          <a:xfrm>
            <a:off x="4648200" y="4572000"/>
            <a:ext cx="4343400" cy="1200150"/>
          </a:xfrm>
          <a:prstGeom prst="rect">
            <a:avLst/>
          </a:prstGeom>
        </p:spPr>
        <p:txBody>
          <a:bodyPr>
            <a:spAutoFit/>
          </a:bodyPr>
          <a:lstStyle/>
          <a:p>
            <a:pPr>
              <a:defRPr/>
            </a:pPr>
            <a:r>
              <a:rPr lang="en-US" sz="2400" dirty="0">
                <a:latin typeface="+mn-lt"/>
              </a:rPr>
              <a:t>There were 1,957 people on board, over 1,000 people died, including over 150 Americans!</a:t>
            </a:r>
          </a:p>
        </p:txBody>
      </p:sp>
      <p:pic>
        <p:nvPicPr>
          <p:cNvPr id="11" name="Picture 4"/>
          <p:cNvPicPr>
            <a:picLocks noChangeAspect="1" noChangeArrowheads="1"/>
          </p:cNvPicPr>
          <p:nvPr/>
        </p:nvPicPr>
        <p:blipFill>
          <a:blip r:embed="rId3" cstate="print"/>
          <a:srcRect/>
          <a:stretch>
            <a:fillRect/>
          </a:stretch>
        </p:blipFill>
        <p:spPr bwMode="auto">
          <a:xfrm>
            <a:off x="228600" y="4114800"/>
            <a:ext cx="4343400" cy="2086893"/>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America and the War</a:t>
            </a:r>
            <a:endParaRPr lang="en-US" u="sng" dirty="0" smtClean="0">
              <a:latin typeface="+mn-lt"/>
            </a:endParaRPr>
          </a:p>
        </p:txBody>
      </p:sp>
      <p:sp>
        <p:nvSpPr>
          <p:cNvPr id="11267"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Rectangle 8"/>
          <p:cNvSpPr/>
          <p:nvPr/>
        </p:nvSpPr>
        <p:spPr>
          <a:xfrm>
            <a:off x="381000" y="1219200"/>
            <a:ext cx="8458200" cy="83099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400" dirty="0"/>
              <a:t>If you lived in America during this time, what would you be feeling if you heard the Germans killed innocent Americans?</a:t>
            </a:r>
          </a:p>
        </p:txBody>
      </p:sp>
      <p:pic>
        <p:nvPicPr>
          <p:cNvPr id="11271" name="Picture 2" descr="http://www.teachpeace.com/teachpeacemoment9_file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1595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dirty="0" smtClean="0"/>
              <a:t>Sussex Pledge</a:t>
            </a:r>
            <a:endParaRPr lang="en-US" dirty="0"/>
          </a:p>
        </p:txBody>
      </p:sp>
      <p:sp>
        <p:nvSpPr>
          <p:cNvPr id="3" name="Content Placeholder 2"/>
          <p:cNvSpPr>
            <a:spLocks noGrp="1"/>
          </p:cNvSpPr>
          <p:nvPr>
            <p:ph idx="1"/>
          </p:nvPr>
        </p:nvSpPr>
        <p:spPr>
          <a:xfrm>
            <a:off x="228600" y="1024730"/>
            <a:ext cx="8610600" cy="4389437"/>
          </a:xfrm>
        </p:spPr>
        <p:txBody>
          <a:bodyPr/>
          <a:lstStyle/>
          <a:p>
            <a:r>
              <a:rPr lang="en-US" dirty="0" smtClean="0"/>
              <a:t>March 1916</a:t>
            </a:r>
          </a:p>
          <a:p>
            <a:r>
              <a:rPr lang="en-US" dirty="0" smtClean="0"/>
              <a:t>U-boat sinks a French boat called the </a:t>
            </a:r>
            <a:r>
              <a:rPr lang="en-US" i="1" dirty="0" smtClean="0"/>
              <a:t>Sussex</a:t>
            </a:r>
            <a:r>
              <a:rPr lang="en-US" dirty="0" smtClean="0"/>
              <a:t> and injures Americans</a:t>
            </a:r>
          </a:p>
          <a:p>
            <a:r>
              <a:rPr lang="en-US" dirty="0" smtClean="0"/>
              <a:t>Wilson warns Germany to abandon unrestricted submarine warfare or risk war with the US</a:t>
            </a:r>
          </a:p>
          <a:p>
            <a:r>
              <a:rPr lang="en-US" dirty="0" smtClean="0"/>
              <a:t>Germany promises to stop sinking merchant ships without warning to avoid war with the US</a:t>
            </a:r>
            <a:endParaRPr lang="en-US" dirty="0"/>
          </a:p>
        </p:txBody>
      </p:sp>
      <p:pic>
        <p:nvPicPr>
          <p:cNvPr id="44034" name="Picture 2" descr="http://upload.wikimedia.org/wikipedia/commons/0/03/Ferry_%22Sussex%22_torpedoed_1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25938"/>
            <a:ext cx="4133850" cy="273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2215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America and the War</a:t>
            </a:r>
            <a:endParaRPr lang="en-US" u="sng" dirty="0" smtClean="0">
              <a:latin typeface="+mn-lt"/>
            </a:endParaRPr>
          </a:p>
        </p:txBody>
      </p:sp>
      <p:sp>
        <p:nvSpPr>
          <p:cNvPr id="12291"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9"/>
          <p:cNvSpPr/>
          <p:nvPr/>
        </p:nvSpPr>
        <p:spPr>
          <a:xfrm>
            <a:off x="152400" y="1295400"/>
            <a:ext cx="3276600" cy="5386388"/>
          </a:xfrm>
          <a:prstGeom prst="rect">
            <a:avLst/>
          </a:prstGeom>
        </p:spPr>
        <p:txBody>
          <a:bodyPr>
            <a:spAutoFit/>
          </a:bodyPr>
          <a:lstStyle/>
          <a:p>
            <a:pPr>
              <a:defRPr/>
            </a:pPr>
            <a:r>
              <a:rPr lang="en-US" sz="2400" dirty="0">
                <a:latin typeface="+mn-lt"/>
              </a:rPr>
              <a:t>Many people wanted America to go to war with Germany!</a:t>
            </a:r>
          </a:p>
          <a:p>
            <a:pPr>
              <a:defRPr/>
            </a:pPr>
            <a:endParaRPr lang="en-US" sz="2400" dirty="0">
              <a:latin typeface="+mn-lt"/>
            </a:endParaRPr>
          </a:p>
          <a:p>
            <a:pPr>
              <a:defRPr/>
            </a:pPr>
            <a:r>
              <a:rPr lang="en-US" sz="2400" dirty="0">
                <a:latin typeface="+mn-lt"/>
              </a:rPr>
              <a:t>Germany stated they would not torpedo any more passenger ships.</a:t>
            </a:r>
          </a:p>
          <a:p>
            <a:pPr>
              <a:defRPr/>
            </a:pPr>
            <a:endParaRPr lang="en-US" sz="2400" dirty="0">
              <a:latin typeface="+mn-lt"/>
            </a:endParaRPr>
          </a:p>
          <a:p>
            <a:pPr>
              <a:defRPr/>
            </a:pPr>
            <a:r>
              <a:rPr lang="en-US" sz="2400" dirty="0">
                <a:latin typeface="+mn-lt"/>
              </a:rPr>
              <a:t>Germany did not keep her promise and continued to attack American ships.</a:t>
            </a:r>
          </a:p>
          <a:p>
            <a:pPr>
              <a:defRPr/>
            </a:pPr>
            <a:endParaRPr lang="en-US" sz="2400" dirty="0">
              <a:latin typeface="+mn-lt"/>
            </a:endParaRPr>
          </a:p>
          <a:p>
            <a:pPr>
              <a:defRPr/>
            </a:pPr>
            <a:endParaRPr lang="en-US" sz="2400" dirty="0">
              <a:latin typeface="+mn-lt"/>
            </a:endParaRPr>
          </a:p>
        </p:txBody>
      </p:sp>
      <p:pic>
        <p:nvPicPr>
          <p:cNvPr id="122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529748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 name="Rectangle 12"/>
          <p:cNvSpPr/>
          <p:nvPr/>
        </p:nvSpPr>
        <p:spPr>
          <a:xfrm>
            <a:off x="3657600" y="5181600"/>
            <a:ext cx="5257800" cy="923925"/>
          </a:xfrm>
          <a:prstGeom prst="rect">
            <a:avLst/>
          </a:prstGeom>
        </p:spPr>
        <p:txBody>
          <a:bodyPr>
            <a:spAutoFit/>
          </a:bodyPr>
          <a:lstStyle/>
          <a:p>
            <a:pPr algn="ctr">
              <a:defRPr/>
            </a:pPr>
            <a:r>
              <a:rPr lang="en-US" i="1" dirty="0">
                <a:latin typeface="+mn-lt"/>
              </a:rPr>
              <a:t>Congress debating if the United States should enter the war.</a:t>
            </a:r>
          </a:p>
          <a:p>
            <a:pPr>
              <a:defRPr/>
            </a:pPr>
            <a:endParaRPr lang="en-US" i="1" dirty="0">
              <a:latin typeface="+mn-lt"/>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America and the War</a:t>
            </a:r>
            <a:endParaRPr lang="en-US" u="sng" dirty="0" smtClean="0">
              <a:latin typeface="+mn-lt"/>
            </a:endParaRPr>
          </a:p>
        </p:txBody>
      </p:sp>
      <p:sp>
        <p:nvSpPr>
          <p:cNvPr id="14339"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TextBox 8"/>
          <p:cNvSpPr txBox="1"/>
          <p:nvPr/>
        </p:nvSpPr>
        <p:spPr>
          <a:xfrm>
            <a:off x="5410200" y="1981200"/>
            <a:ext cx="3200400" cy="415498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400" dirty="0"/>
              <a:t>British cryptographers deciphered a telegram from German Foreign Minister Arthur Zimmermann to the German Minister to Mexico, von </a:t>
            </a:r>
            <a:r>
              <a:rPr lang="en-US" sz="2400" dirty="0" err="1"/>
              <a:t>Eckhardt</a:t>
            </a:r>
            <a:r>
              <a:rPr lang="en-US" sz="2400" dirty="0"/>
              <a:t>, offering United States territory to Mexico in return for joining the German cause.</a:t>
            </a:r>
          </a:p>
        </p:txBody>
      </p:sp>
      <p:pic>
        <p:nvPicPr>
          <p:cNvPr id="14343" name="Picture 2" descr="http://www.archives.gov/education/lessons/zimmermann/images/decoded-messa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9752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10200" y="1066800"/>
            <a:ext cx="3200400" cy="46166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400" dirty="0"/>
              <a:t>Zimmerman Telegram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America and the War</a:t>
            </a:r>
            <a:endParaRPr lang="en-US" u="sng" dirty="0" smtClean="0">
              <a:latin typeface="+mn-lt"/>
            </a:endParaRPr>
          </a:p>
        </p:txBody>
      </p:sp>
      <p:sp>
        <p:nvSpPr>
          <p:cNvPr id="13315"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TextBox 8"/>
          <p:cNvSpPr txBox="1"/>
          <p:nvPr/>
        </p:nvSpPr>
        <p:spPr>
          <a:xfrm>
            <a:off x="5334000" y="2667000"/>
            <a:ext cx="3200400"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en-US" sz="2400" dirty="0"/>
              <a:t>How do you think this message helped draw the United States into the war?</a:t>
            </a:r>
          </a:p>
        </p:txBody>
      </p:sp>
      <p:pic>
        <p:nvPicPr>
          <p:cNvPr id="13319" name="Picture 6" descr="http://www.archives.gov/education/lessons/zimmermann/images/coded-messa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43053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Declares War </a:t>
            </a:r>
            <a:endParaRPr lang="en-US" dirty="0"/>
          </a:p>
        </p:txBody>
      </p:sp>
      <p:sp>
        <p:nvSpPr>
          <p:cNvPr id="3" name="Content Placeholder 2"/>
          <p:cNvSpPr>
            <a:spLocks noGrp="1"/>
          </p:cNvSpPr>
          <p:nvPr>
            <p:ph idx="1"/>
          </p:nvPr>
        </p:nvSpPr>
        <p:spPr/>
        <p:txBody>
          <a:bodyPr/>
          <a:lstStyle/>
          <a:p>
            <a:r>
              <a:rPr lang="en-US" dirty="0" smtClean="0"/>
              <a:t>February 1, 1917</a:t>
            </a:r>
          </a:p>
          <a:p>
            <a:r>
              <a:rPr lang="en-US" dirty="0" smtClean="0"/>
              <a:t>Germany resumes unrestricted submarine warfare</a:t>
            </a:r>
          </a:p>
          <a:p>
            <a:r>
              <a:rPr lang="en-US" dirty="0" smtClean="0"/>
              <a:t>Germany thought American would not have enough time to raise an army and ship supplies to Europe…</a:t>
            </a:r>
          </a:p>
          <a:p>
            <a:r>
              <a:rPr lang="en-US" dirty="0" smtClean="0"/>
              <a:t>Germany sank six American merchant ships between February 3 and March 21…..</a:t>
            </a:r>
            <a:endParaRPr lang="en-US" dirty="0"/>
          </a:p>
        </p:txBody>
      </p:sp>
    </p:spTree>
    <p:extLst>
      <p:ext uri="{BB962C8B-B14F-4D97-AF65-F5344CB8AC3E}">
        <p14:creationId xmlns:p14="http://schemas.microsoft.com/office/powerpoint/2010/main" val="97179973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838200"/>
          </a:xfrm>
        </p:spPr>
        <p:txBody>
          <a:bodyPr/>
          <a:lstStyle/>
          <a:p>
            <a:pPr algn="ctr" eaLnBrk="1" hangingPunct="1">
              <a:defRPr/>
            </a:pPr>
            <a:r>
              <a:rPr lang="en-US" dirty="0" smtClean="0">
                <a:latin typeface="+mn-lt"/>
              </a:rPr>
              <a:t>America Enters the War</a:t>
            </a:r>
            <a:endParaRPr lang="en-US" u="sng" dirty="0" smtClean="0">
              <a:latin typeface="+mn-lt"/>
            </a:endParaRPr>
          </a:p>
        </p:txBody>
      </p:sp>
      <p:sp>
        <p:nvSpPr>
          <p:cNvPr id="15363"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9"/>
          <p:cNvSpPr/>
          <p:nvPr/>
        </p:nvSpPr>
        <p:spPr>
          <a:xfrm>
            <a:off x="381000" y="1143000"/>
            <a:ext cx="5410200" cy="2362200"/>
          </a:xfrm>
          <a:prstGeom prst="rect">
            <a:avLst/>
          </a:prstGeom>
        </p:spPr>
        <p:txBody>
          <a:bodyPr>
            <a:spAutoFit/>
          </a:bodyPr>
          <a:lstStyle/>
          <a:p>
            <a:pPr>
              <a:defRPr/>
            </a:pPr>
            <a:r>
              <a:rPr lang="en-US" sz="2400" dirty="0">
                <a:latin typeface="+mn-lt"/>
              </a:rPr>
              <a:t>In April 1917, America had no choice but to declare war on the Central Powers.</a:t>
            </a:r>
          </a:p>
          <a:p>
            <a:pPr>
              <a:defRPr/>
            </a:pPr>
            <a:endParaRPr lang="en-US" sz="2400" dirty="0">
              <a:latin typeface="+mn-lt"/>
            </a:endParaRPr>
          </a:p>
          <a:p>
            <a:pPr>
              <a:defRPr/>
            </a:pPr>
            <a:r>
              <a:rPr lang="en-US" sz="2400" dirty="0">
                <a:latin typeface="+mn-lt"/>
              </a:rPr>
              <a:t>America entered the war on the side of the Allied Powers!</a:t>
            </a:r>
          </a:p>
        </p:txBody>
      </p:sp>
      <p:sp>
        <p:nvSpPr>
          <p:cNvPr id="8" name="Rectangle 7"/>
          <p:cNvSpPr/>
          <p:nvPr/>
        </p:nvSpPr>
        <p:spPr>
          <a:xfrm>
            <a:off x="304800" y="4572000"/>
            <a:ext cx="8458200" cy="83099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400" dirty="0"/>
              <a:t>If you lived during that time, would you have joined the war and fought against the Germans?</a:t>
            </a:r>
          </a:p>
        </p:txBody>
      </p:sp>
      <p:sp>
        <p:nvSpPr>
          <p:cNvPr id="9" name="Rectangle 8"/>
          <p:cNvSpPr/>
          <p:nvPr/>
        </p:nvSpPr>
        <p:spPr>
          <a:xfrm>
            <a:off x="381000" y="5791200"/>
            <a:ext cx="84582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400" dirty="0"/>
              <a:t>How do you think America entering World War I would affect the war?</a:t>
            </a:r>
          </a:p>
        </p:txBody>
      </p:sp>
      <p:sp>
        <p:nvSpPr>
          <p:cNvPr id="11" name="Rectangle 10"/>
          <p:cNvSpPr/>
          <p:nvPr/>
        </p:nvSpPr>
        <p:spPr>
          <a:xfrm>
            <a:off x="2667000" y="3657600"/>
            <a:ext cx="3733800" cy="708025"/>
          </a:xfrm>
          <a:prstGeom prst="rect">
            <a:avLst/>
          </a:prstGeom>
        </p:spPr>
        <p:txBody>
          <a:bodyPr>
            <a:spAutoFit/>
          </a:bodyPr>
          <a:lstStyle/>
          <a:p>
            <a:pPr>
              <a:defRPr/>
            </a:pPr>
            <a:r>
              <a:rPr lang="en-US" sz="4000" u="sng" dirty="0">
                <a:latin typeface="+mn-lt"/>
              </a:rPr>
              <a:t>Think about it… </a:t>
            </a:r>
          </a:p>
        </p:txBody>
      </p:sp>
      <p:pic>
        <p:nvPicPr>
          <p:cNvPr id="54274" name="Picture 2" descr="http://ehsworldstudiesjackoboice.wikispaces.com/file/view/american-flag-2a.jpg/204731268/512x384/american-flag-2a.jpg"/>
          <p:cNvPicPr>
            <a:picLocks noChangeAspect="1" noChangeArrowheads="1"/>
          </p:cNvPicPr>
          <p:nvPr/>
        </p:nvPicPr>
        <p:blipFill>
          <a:blip r:embed="rId2" cstate="print"/>
          <a:srcRect/>
          <a:stretch>
            <a:fillRect/>
          </a:stretch>
        </p:blipFill>
        <p:spPr bwMode="auto">
          <a:xfrm>
            <a:off x="5638800" y="1143000"/>
            <a:ext cx="3251200" cy="2438400"/>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762000"/>
          </a:xfrm>
        </p:spPr>
        <p:txBody>
          <a:bodyPr>
            <a:normAutofit fontScale="90000"/>
          </a:bodyPr>
          <a:lstStyle/>
          <a:p>
            <a:pPr algn="ctr" eaLnBrk="1" fontAlgn="auto" hangingPunct="1">
              <a:spcAft>
                <a:spcPts val="0"/>
              </a:spcAft>
              <a:defRPr/>
            </a:pPr>
            <a:r>
              <a:rPr lang="en-US" dirty="0" smtClean="0">
                <a:latin typeface="+mn-lt"/>
              </a:rPr>
              <a:t>Conclusion</a:t>
            </a:r>
            <a:endParaRPr lang="en-US" u="sng" dirty="0" smtClean="0">
              <a:latin typeface="+mn-lt"/>
            </a:endParaRPr>
          </a:p>
        </p:txBody>
      </p:sp>
      <p:sp>
        <p:nvSpPr>
          <p:cNvPr id="16387" name="AutoShape 24" descr="data:image/jpeg;base64,/9j/4AAQSkZJRgABAQAAAQABAAD/2wCEAAkGBhQSERUUExQWFRUWGR4YGBcYGB4dGxohHhwdGh8YHBweHCYeHRwkHB8cHy8gIygpLCwsGB4xNTAqNSYrLCkBCQoKBQUFDQUFDSkYEhgpKSkpKSkpKSkpKSkpKSkpKSkpKSkpKSkpKSkpKSkpKSkpKSkpKSkpKSkpKSkpKSkpKf/AABEIAMkA+wMBIgACEQEDEQH/xAAcAAACAgMBAQAAAAAAAAAAAAAFBgMEAQIHAAj/xABBEAACAQIEBAQDBgUDAwIHAAABAhEDIQAEEjEFBkFREyJhcTKBkRQjQqGx8AczUsHRYnLhFSTxFlMXNEOCkqLS/8QAFAEBAAAAAAAAAAAAAAAAAAAAAP/EABQRAQAAAAAAAAAAAAAAAAAAAAD/2gAMAwEAAhEDEQA/AOhZSlS8MaApQyRFwZuTeZvhc/iNwqm2QYhB90wcAWgagHgCBOknFzh3A2y+cK0JXLOhd6bAlVYmAKZ6TuRcCPXDBmuHrURkYAhhpINwQREG98BzblDlbL1KeZWpSFq709yCF8pUWM2wpZzggCUkCBXWvVy7n1JDUzPpJgz0GOy8K5b8DXDSKjF2BEwSIs2+mIF5NsUuMckiuHAfQXqLUkLPmWwa53i2A5ZV5Dzzy1QgAb63nYek4pcey6KiBkajUFP4RDIT3kHyybkdJx3qnw8kDXpLf6Zj5Tf5YTOav4ZrUFSpSdw2m1MXU9et77wMBzHlmmjVjrRnULeDBAMAkA72JgYdP4d8MIrGsaj06mkAhtJFRZhgetmAvYi1sTcD/hm9KqtSrqamQDYhSDEnWpgx6AnDfROVpMEBpqxtYCem56e2A5Pznwpn4tVpg/zKq33jXp/ScO/8K+CtSqZpXPmpOKZ0kwxBaZGxAtBjF/hvKqVM3m2q0tavo0FwSukDdW7z2M2xe5Y4a2WzOaTw3CVagemSCVMLcar3k2k4BS514ABnq1SmfD0U0qwtrlghIja5k/PHU+GgeEkbaFj2gf2wq8w8IarXrFVJL5YoBG5kkDUTAuB64Y+AsxoU9SsjKqqwYEQQAD7j1GAI4yuPRjYHAex7HsewHsI3POe8f7ikSGpvLkRNhOlASJYSJjafTDzj5/5l4sWrv5gWSozEMdyHJhIMgCB2JwHdOF5kvSQsukxBHaLf8/PFqpUCgk7C5645o/PQocMpVcv8RqMCrHUQZ1kHrBJ3/PBPmPnV0o5MUmXxMzEso1BbANp6E6jETNsAy8F5jpZo1BT1TTN5EAgzpIPWYn0wC/iDzWcuiLSqaahfzablREiR62t1wh8B5yGRzDCkHak7RU1lYLDZlcAW99p+eKHEs1mXRKtQuqV2Z3dAYGtrrFg3lAIk9owHYKvNlGnlVr6xVUwsp+JovAOxsTGC2Szi1aaVFnS6hlneDe47xjhDKKVKrSq1zVosUrA0ol5kBhqsCL+XcxGwnBPlvnqrTWplnd4NMrT1Aa1ePKgEfCbLB26HbAdqBxnHOv4dcxBActmNaVnbWivJBECykk2Nz2MmMHspzqr598n4ZlZ80j8Ikz26R74Bnx44wzgbkC8b/ljOAxpxjw8bA48cBpGMacbzjM4CsBiTRjIXGwGA10YyFjG4x7ARlcZVcb49gI6uXVgQwkHcHA/L8uUEMrTWfW/64KYw7QCe2A00emMhcI3LHPrV89UouyCnfQCCGLSBpUzBESbgYZ6vM9BcwMuzxVaNKwfMT0BjfAEcZxrUqBVLGAAJJPQAST9Mcp4d/EKpS4k6Vnc0SSumxANoMwCFF5E++A6XxriXgUHqgTpG3T5+mKfKHMgz1A1QmiG0ESDsAZ9r4S/4mc0BkNCi8MJ1IUY+KDbykSPLeZ+sjCbyVzm2UzAUHTSqMA4YyBsNcW27RgPoLHscpznPJ/6tTisUy5bQ1xcAmzC+karSbwTjpA43Q8TwvFTxDELqEmdo74C6wx81ce4cKdR11glSZGk7gwV6zcnreMfSb1YBPQCccAzcNnPtHg/cioKhU7aNd/U74BezJcFaukKrEkAfDY3WOgkbHF2pxWtTpqpdSJ8VV+LTrWJ6hTBNjeR7YYP4oZNUzKJS0ikUDIqdNW8+5kj/AHHE3FeCjIZBS+lMxWQK1MwwYAkFtoDgOpsbafTAAOCcc8IlHp6stUIWspJ0yeqkCEYbgi9uuNs7xWnXzDs71FoFQvkPwjYAhhDwPabxgIlSp4egMRTLgxPl1Rv2mD9Ma5zJmlUam8ShIJUzfpeYI9R64BkzuVo0afhMXrt5jTqUiIAsQSrKTEEkiYvucY4dxOrXhACXpnXTMksqwVNPWSDpJI+I22G+Ah4y+pWJKlICsliANgMFeK81HMU7wHZFWoBsdBMGOjGen98BLk8oFp1Gl0ztKosKTsJIbSoEzJmPpjfM1yKzVMsK71qd3qDzDb4oA1LBkQZFr4EslNadOpTd1qq2iqu+4+NNvUaT1i+CIz/g1dOVoE1adzVXVqYAefWl1IIme0bnAMHMnOVXO5SkURwUk1WXaRHmEGRH5T64fMtztS/6d49OXNJVVlY+YGwlpN+/qMcQGbFV6aFmCAnYxpDGYE2gDE/EuHNRqiitQstXS4bSyzq/qXeQZkCcB3bkvmJs5lvFdVU6ivlMgxaY6SenpgxVzqKwVmUM3wqSJMdhjjXJXExl8z9x4ng01Y12JDAqFJBAABDSIie22B/MvOP2vPU6iJKoyhU/q0mYt3Mi3YYDuxc4304CcL5mp18u1e6BAdavYqYmD/nHO8z/ABkzGttNOnpm1jt9cB2FRjIGMExj04DbHsA+b+Y/sWWNWATIAB7nEPJ3OKZ6kXgU2DFdBYE2A8wETF8AxY9j2PYD2Ff+Jefajw6qymGJRQR0lhf8jhowv8+ZBquQrBJLqBUWN5Qhv0GA4Lls87eUFBUu4qExAWWIkjfyiIv0HxHBR+aTUzlPMh/DqIJl/NstzAAGo3MdZ6kxgTw7Jvm8ytLdqr9FB33MWmAJ36HE3NnDqFKpFFyfMytSYQaekwBq/EDuPzwDlx/n/MV1pIoSnSzVMIxcMFUsSCdYuNp7QcJPFeXc3lqhpPTbW4JGkagyg/EumTH9t+uB44pUgAtqA2U9IBAjtEzbDhQ43m04fDtpfSvgvqXxPDJkhT8UeUGO3tgFihxEiqtQO1FqYEaSSfKNMAnqes2udurXmeZctUyQqVqAeq7BKmkimX0jV4gKiQwBFzbzQZxSHLhztD7TSqNUzCjXXpVReoZMtTIswtEbmDeTitxPhVWllgXq0CtnOWDxUTUf6SJ9wCSIjpgKOf4BXohWqKyUahGmp8awYvK2kDpbri9k+L1hVy+ZAdhRKjW6nTK92v0jrvtjXL8Zqtla9AJFB/Mn9KMvmsxtMAkjvJ6jFrjHGVarSy6MaVAKqP4RJUzBbyqRq8xJ7me9sB0fPfxDo1cmaqatOk64MQ1h4ZMzJmxG4B2xBlcxQz2QNVqIpgzTWWB0QANQ2MSLLckj1wmjgzUatZQQuTqKK2lG1eKgBjQzCxncNBAJ3jFXhHNaZOqDllqGi5ioK0b9hHltuDE+Y2sMA21OQUqUa9WrraqyfcK7XVUXykgbkgRHQHvMLlfK5riNSij200bMTPlQQWiZJZrT1PtiT+IXMqVq9PwKzHRZwpIMgxIYdCJ64c+A1KTUy9Iku06w/ldYFkb+kAQBAjfAc6yNCnTyWbSso8XUqqLagwJLE9lsPpGAvCMojGo7kgUwGAAnUZ+E9hAN74d89wuhmK1ULUpvUdyagWR4YWAY/qLG2rYXwvcU4L/3TpSkjTqZVEmAJIEeoAj1wC/nM4apSVRSAFlRGoz8TepJ3OLPE+EilTpsX+8adSb6YJG42PQg39cRUw1OotSNIuwtI6iw7TIxXzmrUS3xHzG95N7+uAlqOiaDRLg6RqJj4ryVI6djiTh2eqiqrJLVbCnEkgz079R13OC+VzDZWlSepTpupRkRSqsYbzmpebyQPYRgNTqPVql1Gl2aR4Y0wxMCANr9sATy9RDmGruUUDzlFUQHNtJBEbgtb8seo5mrW1M1Y611GmHMrJBLKpnytG1oOKGT4LXrB2SmzhT5nGwPYttN5jE/DMqgqMmZqPRFMMQNGo6xEKR0nr7euAscvZlaEV2qOpnSBSgtHXUGtBEGOt9sUKeaCNUZSJM6LQRJmR/TAtbvGIHzOpUQhQo6gd9ye/79ME8zxAZoUVKDxUOlqgsXQbao3IFp9h2wFhOLNVyJpeMVZGNTSxJFUQFABndAD5dvNgXRyxYTKie5vi6+a8ZxQFRadMEaJWwIAAGqCyzO5+eKNeswYhgoIMH5W6WwDx/EbmSvQz7eFXYLAA0tt0Kx07bb46Tlec8qaNB3qhBVUFdZAJ6Hc7SIx885nNP4jVHEs51tqBAfV5voQZt0PrjNTiJq0grsxdSStrQQqxv6f+ZwHSv4wc0hvBoUXDKVLsVgggmFE7fhJwpcrccFFnKUwSiMytBLB5AEEGI6XtcnB7I53JjIUvtqq5ZfC1okVKar5grdSQNLBgNjExuh8RyZov5SxptenUKlRUUTDAET/wCMB2T+F3NtXMJXGZqT4WkCViB5pJbqbAXvbHQKVYMJBBB6jHzLw/i7J93r8NGDK5EsDM+ciCTaBYYb/wCHPNxyZZauk0XdVLlrqYMRf4bye0ycB27CtzxmGq0hlKDffViAYk6ac+Z2j4RHU7iR1xvxPnChr8BcwtGqY0ll1AzYQOs7ztgnwjhK5dIHmdrvUPxOepJJ+g6YBI4z/DanlMqK+WdlzOXHieIT8UXPluBA2jtF8c74hwutmfEzvgkUDV+8KfhmCxA3A9ekjHZ+acy1b/sqUGpVH3jbilT6sfU7Ad8XOF8Eo5WgaSKNEeefxWglu8jAfP8Ax3NU08TL0ArUBV106pANQrBAXVAtJJjvOKbcGrpTSo9NwjTpIuYHxWmRv1jfB7g/JzZ6vVFMinSUtBMkSZ0qOp9ew/OtxLj+YFOnQP3bZcPSYj8UykN3IWUntgI+CV6x11xURfAQalL6GZfhhANz1OJGzq1s0tQBao/ElcwIVY1O0xsNU9DHXA7hHAquZD+HpJpqXMkA6RckTA7fOMRZqhTWuymrNLX/ADEB+HuFJE/M4B0z2YymXyyVKCeOlUg+BWYslMgXgASGgxqMnt1wu1+C5hClenSNKnVYGkwYMizYAudiJiWgi/vgSc0ygqrSnmnV5Qfzjb89u+DnD+N1PBrUVUjLViEUt8KtYgltptJ+fzDJfPUspUplHOX1QzEEoCDBhtt5HbfG/L3Mq5dfBceJTqk+LTYWXYAgdGETqB7DpjfPcTNfMpQFYpRgUiadkgTLeGsLpJvHYTiU8iVEqvSqmkKYUVDmNUwl/Mo1AnVGmCO1xaQk4nmaWUFOhSSi+tQXeqmohmgSHgEKpEiPXecXeF8GzmSzDAhan2im33obyASCXLEQDF79+u2FPiDClVASquYUAFXhhHYFW2Iv5bi84u5HjTU8tVo1KhAdBoE6hBN5AsIAsD3wF3hnFKnDa9Q1DTqB9OoSr6wSTKuD5TufcC22C/HeLolAvk/IWOpnBUOOsTOowY26zgJytk8nWHg5keHUYsadYORJgQrrtonYiDY+mI8lwuhRQVczUchjpUUCpKkTq1hh/tIX1N5wBujwWtmBQruVqU4lnU6izXYqVAB1g2iOnvgZxflpEpVHD0y+udAqAsoP4T3MXJEiQcacP5hqZeoQ6uaD+dVZNMgCEYLtaBsT79cVOCZ2l9papmU8VCDqloKyfiG8mLQd8BjilJ6ughSQAtNRFpiT9T+WN+G1qdOgGVJryyL6THmj0FgfU4dl4ZTZw86qCj7vT0HVj0k/D6DbC5k8umZdzl6JprTnU2ost7g3EqYmb9MAEr1HyxKU60yo1hT5dRFx2Md8X8pwynTVK2bMpUPwidfwMQSdwLrPuMUeIcJI8VhGlCBba+49xiTiOderpYr5UQL5haSsE+/+B2wFDiOapuKYSkKZVdLQSQ5/qg7HecQ5rNNVeSADAWFEbegxd4PkBUrIrkIpuSdiBc/UTi1nuMLFRKdNFTxNVOoFAqKRGxmdNpj1wASmhJ0zE7k2j/GL1FKZUFi5J3gY1XL1a7swBdiC7HvF2N4xLl8lTKgmsFPaDb6YCxzbxVc0fEoCstEQGV40U2jSAmmwBVdje3XAnM8FrJRWoyMqsRpJtq1DUpjcgjYjt06m+SuYUylb7yHpVlK1EIkAA+WfmD9cHOaeYcsGWgMqtZGQFWJh11+ZdDAQoE7bd8Ak080DTKOoktPiEt5dhsLRA7TfD7ypxmiMlmKGZ0ZhKMFUMalBBDGmxMQGIiCDueowt8a5YWjSpLFRc0ZD0nXVqJsppaRBBveTfAsIcuSHRw5DK6VFKrpMFeoaZk3tYb4AhxDglOvNXIU6zUlA8UVNM0yZO4MlYG5AjrgJRoMWVLKTF2MAWmSTsPU4NcrcwfYqq1VY6S0MgMSvUG0E9vn3ww82czpXrtlhSy2hiqCqywyEx59anYTttbAK1POk1KLU2IrKVGpiIlRYiwAAgWM7HHUP/iwlOhSdh4pYaahQwQwsfK17iCDjm/MfJVfKKrvpem4H3qXSSCY/5IE4o5rh1WjTGujUVakEM6FbwfgO0X9zGA+gOVXpVKAzFNWHj+Y6m1NaQAT7dMa80cTZEFKkC1aqdKDovdm7AC+OS8n8+Nkyaay1I76ujf1KOg6EX2Bwd5q5qzGWWkykJXcaqpQBltYapkA6SJUd74B34ZwdctRCICxEkn8Tsbkn1O307Y5xn+XWzufqnSFQEGoUM3j4Z21d4thtyeczeay2XX4VqLNWuhW1iSgUXVum3TB3LcNWhTFOmoVF/cnufXAcl4hQqcOqPSmFqUmCuFveZn3+A/I9LqmVphnVSCVLCQIBI6gTaYx0/njhz5h0p6hrJ8iKJhfxVKh/CNoHWMCOOcmomWlAA9MTq/q6mfXtgFnjS08vUr0UprUVipp1H/mIIDCCCBMWII+mKFEVjTCec0y8ACSuqLwO8Hp39cWuIVDX8MCn97phz/Uehj2Axa4PxCuqIaQUHLszCB5iWGkyfa1sAKpeJTL07gsdBDCOo7/CbD5YOvxfTS8CqWaqCaRYMCqoD8Ia8gsN9oFsBc3mXr1ZPoAD0E2E9hti7n+AGhl6dV3pzVIZEBJJW8kkWEGLb3+WAL8GrUTQbJ5gIC6+JTqqBrRiNSqW/ErCDFon0xV4dQytHKeNWpmuztoCEtTCxM6WX4jBF4t2vgJSFIUSxqOKwbyrHl09y3f09OvSxxLizVtKGNFMBUCg+UCBMmD03Pc4DerwQq+pw+XpOviUi/nkRIAIgEn5QemIM5xQ1godQCPxdST1I2mAB8uszgsOYDVy7ZL40DA0WbdL3gnZYm3QYt8S42uXhKGXpqlQamWqmubadzfSQA46jVgNDx5a2W+y1SKr04FGrEEfDKTvp3EnsDjfPlPEGSppl6akAeJUgsrbkmqP/wAdovtijxPJ1cktNHoKtQMaqVrOHEW0nYgG/wBJGIeG5GvX1VfCesEmTGq4EgEbkbT6YC3xatmcsq5epIQKQCI01BqJ1K2zLcfTpjHAOKV8n9+tN9LWkg+Gwm4Noa1hjPCuMmoi5eqRoFQOuoAhImQZ/CRuMTZnjuvM6Gao2VsvhUjpGlRaFEixvft0wBbifHKdGmtTLqoNQE6SNaiTqI820G3XEdDKvWy/iIqTVkVCgAWlO40/hJFh0ucBuO8PCOiZeq1elUUGnPxC8aGGwIP64JZXKZnK16Yen4KOPDJsVYD4tRBILASe4gYAVxSmDUXwww0jQew3G/1xQzuS0kR1E733ifY4ZOMc1NScfZnKo41RAIMiPxAmCBsf74qZvhfi0/FpVRUBjWCNLjt5dtPqMAJp5ogLpJXSpBPeZ6fliqBg/leW6jq2mJ9WAkxIUSRex/dsBqmXYEg7jfADsmaXn8QMx0nRpaIad2sZXewg4s1eKGrpFQhVRIGlQANIMD3Y7k9ycacD8I1kGY1CiWh9JggXgyQbTE+k49xJEUsq1NXmYMB8JCnysDsZk2It88A5cO5/dssaBWXogvQcfGkbDUwOwtPUW9cVuFNU4q5o5mv97TX/ALcMFEmRqUsBPwiwOAXE+YFq0KNJaCUzRUqXQQak3lrCT7k7/LFrgHMCUaqmpT1eY+IQdz+Bh20N5rb/ACwFDiPBny1RqeYpujKDpEASehm8r1kYiq8T8SoGqKIBkhRAsBCgDpFvnhrzPPFauRQzgVqDMutgkVIBHnQkwpgbjviXmz+H1VXNShTVqbFRTCEeZdIgaNy4gkwfXAQ8sc8ugqUSitTcylJvMoJPwLMmOw7gYrZ/jdc1my+erVhQJ8yoVaCPgIm1jE3nfAzOcJzFILQfKlalRpRip8RjtpU9R6DAzL8Rei+qBqWQs/hPeO4Mm/XAO/8A6Uq5RHenRpZ6lmE006igkpM+bTBIPtawvhRq5qrOiprgbq02EybHY9fn0wf4PzRmBkilCUai06lZfMH851KdyNNiu04tcv8AF8vnXZeIoWqVDH2nVp02AUNEAbG+946YDXkvnGpSaulJJRkZlRd00CzdiYgMTufU4Ncnc9V8xWalXrIpKkU9SQNRIsxF9p+uFvjXL+bBcU6JNKhNMVaS/EoghiVu1iDMdcAMtxBhOlZqMwhgJaxkaeskxt29TgO18K4ToNQMxatI8VouxiRBP4IIiP1wP5oylJaf3xZRMQDdj2jcn0wsZrnLMPw/SX0VQ5U+bS2kKCYAOoEGNxF4xa/h7mEzTn7RUdsxTk0vEYlSIAgT+Jb9fxemAr5XhHg68w9MJMaVuSg2g7yx3OFytVamK7IjKtQwCREXJMfp88djXL61nSYvaL23tv8AlhU4jFesUAilSYNUJ/GwuqX3UXY+4wHPcxwh6Hhu62Y3B6en0/vjbmAMpWnr1Issq9F1b29d8OHH+F180QiAeHYz3PzHr0wEp8sGpXrB3DBDplZgmLgbfDgF/L5MOqjYs9z+FQYuetv7Yvc0cJpZaKKlnqqZZwfu2VrgqpAIM2I2tjOQcUjVVz/LMgTYm4+fTAbNVS259pOwnYenpgPVa6lFC0wrCZYFiXkyLbAja2+Nn4k7NNQluvmk7/lE9NsFuG8Cptlq9U1GV6YlF0/ENmJO9vQdcDuIZmkxXw6ZQhYczOqwvGw6/XAXM1zLUq5YUHIKI+pbfDIMgdhfbF7jHFm0UUpvGhRq8NoGqN/LuYsW7zgfnMxVOWTUUKfAoC+aBBmw7rvvc98DNRBkfv8A4wDZx7hgegmYo1daIAjU2AWpT6CYADreNUTe8zOA2W4XmPCaqtOoaYkFwDpHQmfTv0nE2RFSodTsoWsxUy2kTvq6AKpAI9owS47x1qtamvjVPBUBZUiSLBmABi/r3wGOEVzlCSzq0ofKpktrFlPSAQCflGIeFUxmDVWrU0F40uQxRSW6mfLItMHrbEuf5NcaHy7CrQqHy1NtEkCKv9MTc3BviDiPAa1ECmKlKoHM/duJBUXDTDL3g2OApHg9XxTSVNTK2kwLTMAk7AHuYwTzFKtlqqVKugiNI0OpFhAUwZX1kdT3xjh3MeihVQ/zKg0BryAALTMXPTFDhr0jrFZCQY+8VvMl4kDZgSQCPz64AjzJxRa2gISyqIk/XYiY98Xsrw3KMik1KiGLrCmDsbyOuBHDOH6nYl1VKZGphBMX8wXci35jBMZLKnbM1B6GjJ+oeDgAOR5Xq1CAylQfr6f2wO4xkRSqMgbUFPv8vltjrvGz4dGq6XZVMAd4Nx7b45lwzlypmBrG0x79zgJsjRoplDX/AJtUM1J6TgaQHRtNQR5pB/MfWjw7jIpU61M0kqeKoUOwBanB3WR1+VwL4Icd5fSjRDagHBgid+lh3xZ5H5UpZ7x0aq1Ooi6kAEhoJkEelrDucAITi+p9VYGppBgMS0mIEydpiQLWjDHwPnPMPRfLSTC6qbSAyFIZYJsO1+4wv8Y8A+EaOrUU+9UiwcMfg9IAPzxDnK9NhTFOlo0oAx1Elz1YyYA2gAD54Br5W4rWzGepUc1mHGhi1OSpAqDabXBEix7YC878Eq0c26uyuwgsUUiBAgkdJF5kz37DKGdKQUJDA3IsLQR85k/TDzxD+J9ddNSiq6HVZWohIBUBWXVMMJkwe574Dnzo5XXsJ0g+oAt8gR+WNqeecLpVrSDEdRMbxtJ9MdE4NwJq9FM3kvBfMK7PVo6NIh//AKeliVIsRaJBxzviyFar6k8M6zKRGk38o6iMA28zc3Zgmk9Oo1Kaakmm2kFmWWIUGAJBHY3xa4dy7RzIFbIVmpZlAH8GrEkwCWRuxvuOuESm7DpIPQ9Y26+pwd5d4vX+1JXSSysqnYLpMJpvYCLR/jAS8e5NzdCmtaspIfzOw82gk7OehIg/MXwMp52oSrLIFOAumQAYAJ3gMxEnucG+IccqHNEVmqLQZ9L00qNBQGCNz++wwZ5n4UMtk5yjs+VzBXVMNBsReNQJiJH64ALzPzPXqtTBqNFNQJV/xQAxkG99jh75aqZQ0AUJVhZlrN5lY26/8Y5T9mrUdLvSYKYjWh0t1i4uPY4M8t8Uq083rcGKytIYWdSCQBq9QADPTcYDpHMYqoFWkpDVG06+iQDJnYEDp3wNfl5PC8JSyiNwbk9TPc4S+E8yPTzivmGqsmqSniGLggG5gxMicdX1UyEKuGFQFkMbxePQgEb/AC2wHO87yxQoyahYJ16sewUf1EwMA81wZUyx1+WofMJuRey/TfDtW4NVNY1q9O86aYmVWNzIEap73GK/EeDCpBdQYwHOnfymTIUQPX/jFSgnmkzpPXDZxjhlM6aKAFidTH+hf8t/Yd8DON6ABTURG3ttgLmUz9FHC1EDrpeARI1FTpMD5/lgPX4gzU0pkLCTDaRqg9C25AvA9TjFKRLX7f2/wMQlTGoi04DyH9/v0xZyGZZHDJdtlEXnYER1m49RiUMaDUqiOCxGrbY3EQZ6dcaVMwa1UGFQnSPINIEQNUDr1tgCnCuKtl/Fp1daypXTaxI3I226Yj4EtFnYV0LoVJ1K2kpFy4mx/wBp7jFbLcEr1GKqjmQX7agkywLWMenfFFWgQJEi/recAy/+jVLMwzNLwVvrvq0kSDp7/hibEYF1OEKapSlWR10ltbSswJ0xc6vQb4ttxVPswoIGWSrFiB5iAes2EmI7Yl4PRoGmaWYQI1Qnw6wPmQggQyzGmesd8ANTOxTKaQCRBa0m+MU8u5EgEjuBj32FoZolVMGD6x779cYp1oES3yOAeeLZts3UbKUZCKfv6gEmP6F9zuesdhgo3DQiKoGhQLL/AJi31Jwa4XywmXQpTWC3xMSSzepPfC5zPzWlEeHQKvXLaQNwpmL+s9MAo82cML5tKSNLFRqH9Myb2iSIMf3OJ8py0KEu1RlsbqSCAQQdvSR88NnBeXxQVix11ql6j9SSZgHt+uAnPFPTQABALuAB+Jx1gdpjfAc+CSxCgtc7TJ9e+2HTlzhWW/6fVzLA1qqKy1KJ2AIhKgO4gmZ9CLb4r8N5L0Q9ViG6x0wP5hygoEeE2kOullBiYM3HYz9RgKXCczQQ1PHpGrqQhIYqVbobG/7scbpxVmVKVSoxorYKDAEmZj/d19/bEPA8ilbMJSqVRSR7GoROnc7dzt7kYm5hygoVjSUt5QRJEAibFesEQfc4Bt5Y4pSolq1FzOWlRT+HxqbEzUZmNjqIhbWA7xinnqtPi9f7mlToVyCXapVhamwAA0xr6z1vhcyWdWkp0lWLoUqK62gmYWLzYXtciJgnFmhRprTbMagA0rTVQZVxcdRGkQdQndbG8B7i/CkybVaFVWeoFBpsPKFJgtqBktABAvHWL2B5VzBgSBLE7bbX2+XWcdR4maecy9BeIVUov4a1EqCGZ1aV9rWJX1HrgJT4ZRy9CuVrCqlTUi1QhCqyjxFAJkSdiOhjcHAKmVzWghyobQZE7TBie97we2DfLfNBVvCrDxKT+WCbKWI847FSZHbAPNVaOin4aujQRUkgiemnqBHQ+mM1+LOaK0fKEQkgBQDJ3JO53/TAMNfnTMNU8Gsxq0Cyh6bKAXUECJAsTESpnBHnnhYbLUcxRrGrQHk0tdqRP4ZNyv4RquIjCFls4UdWgErtJNj33m2/ywf5R4kGrCjW1VKVZtLANuW2a83DXnACsnnmpNqEaohW/p6T7gWHvhv5C4q+jMU2LFVpEqIJvIiIuJk7RiLj3E8vWqDKUsvQprqVFrEFWQyFJYwJEgzM+mAvHOEVcs/mEBvhan/LaBurCxv03vfAFeXuOsmdX7ZUqlbyC5jURAYjaLn6jHQeYMswoF6BViw8pJtf63i/0xx7K5lVOqpT1+RtIIMMSCqk3Flubdhh6/hfmC4rGq/3VJF+I2Fyf0B+uAxw7guhL3drue59PQbYgzvCJ3iPbGOYOeqtGq9OiqhATaolzqE9eg6HcDDNVyTfZ1fUp1IPOolZIvHznAc94hpSaaDU7WE7Cdz9Nvr0wPzdN1QIFsNz3wyUuDspdn8zMbtEfTEj8MB3wCU1hH0xvlamgkkXF/pggKYqV2YDyJt6xsP74rVaTOxJWJ/f7OAt1uYarZdKLfgJKvJBAMyvaL4FKMSZhTOmNsTcMrIHTxFLIGBYC0ie+AirZdlgkGCA0+9xcWmLxiXLZZ6hOm+gXkgWHb64vcV4z5WoUwopagRYTaYOqJO5F7xvjahy5V+zfaip8KdMgjvFwDMTbADWJkzv+7YYuG8mZmtSWolMlWmDe8Ej+2BXBOHmvmKdLrUcAn3Nzj6SyeUWnTVFEKoCiOwwEL0huBhfrct0fENQUqQY3LaBM7zPvhiepbA7O8RRLH4jsoBZj7KBOASua+Y6WUlILVolVAtfYk4D5bhrA/ac0ZrNcA/DSG4A6Ax9MOmfyFTMEE00pgbF1DVB7AWHzPyxpQ5apodRU1G31Pc/IbL8hgFVkep8CEjfW0qvyO7fIYS81wCtUzlSlMskliLgDtvY9I746HzTx002WhRXVmKllvZP9R9QNp7T0xR4VwYZdNIOp2vUa8sf1jfAL45OTSZMevUYT+JU3FRlqEsVOm5naw+WOk8by5FCoVLBgCZUSfbCRwngj5hixnSNz67xgNeX+WXzRMQiBWJqMCKYIGoKW2BPTr6YxwPgTZuutJXpozDy6zpBI/CIG5j5wThl4hmmyuSq0EXVRqsNUmNDSPMvoYAP+0YRXkAGbEmLibGPlgDaaXoCjUrMr02YKLssQLDtLjcHBXknmk5RDTrBXyztD02AJMj41BsQIvhNRSQT22xay+UrVyERWqMJgCSdyZ/59BgDnMfAkqZspklLI41ogkkCDI3mAR+YxXpZP7KKddgDUp1dL5eohBsNSkzcgiRt0wb4FzNVy2RddDCpRezhR5S4KlKk3gx0uNOMcG4gvE6/hZ+o06dNJ1CrBmYNvMOkH1wCdxLMo9RnRPDVmJCC4Wb6ZN4GCY5pIq06iUqStTUAQgIkTDQeon/9Rvizzhyl9hraC2tG8ykWJE+vUd8Q8C5OqZpWqKaa0kPndmA02mdM6tMdvXADq2a1w34iDqgbkkn633x0Hl/N0PsVehXqJWo0WUwJDQQDKbfi8u/9XcY53xPhzUKjU20kiDqUggggEEHsQQbxgzwziVCll6lNw5erYsNMAC4An/Vc/L5hpxrMZZqitlqNRFX41qNqU9vUAibE+xwS4vnGyuW+zhBTfMMtaoqkEKojw1BHcy25gaRilwDi1TK1HqIpNA6fEVhqBUkhdQ2Jva3fBPi2dp1q9bNUwClPLwqlRCs0UlAERA1ao9MArVM54jfesxAiTuwHz+t8NPKnNbGouViKNSosLJ8vmBsbnpOE3MKtypsR9PTE+UreHFSm5Wot/nt5fbuTgOo8wczUMs5RqZqNJsCAVG197g+lwRgVxfiAGWRwjA1V2A+GRaT67jCXxPiXjtqg6oVSSSZhdM/v/wAOOV5lRsv9mzXx0xCOtisD4bWPYg27YAdwzJEUgI946k/v8sbU8kJiYG5boALk/Ifu+HF+FLpJi3T0wq8XyDNUC28ICbdfQ9cAEzCjU9SmmlTZFO8bajJ3O/zxSSiQCTbB6rle/wBOmMGkq02dxq/DTT+pj39FHmPqV74BYINrWw0cP4qzZRsszItI1AxMS8xsIMR5RvgE+UaAsbYsvlYQkmAf17RvMdcA0cgcMQcSp6WDqsvJtFuo9yMdQzfHAHI1bY4dyvnjSrqyzM/2/ZwzV847MWnf3wHU2yTt/MfSP6ae/wA3N/oB74sUcpTpjyKFn6n3NyfnjArTfbGy72/fywGrripmqPkIkiQRINx6i2CTGR19cQVEH7/vgEXJ8oU6VQ1Jd3/9yoZbtHQf+cXTl72A7+hwzVMuD0wu81cFqVUC0q5onraQ0/mPlgFPmTi5Y/ZcvBqVARUYbIvVfQnr6W649lMgtKmtNTED5km5P1xa4Ty39nQz52Yks8QT2F7x198WzlANz63wHPebDUWoAzDSbqv5fXArMcIemi1GFidto7T77YY6lA5vOSB5KZEnpY2X5kfrjPMvEHOqgtKQQJME9ZtgIOZs/ToaqWT8uXzNKlUZCdVxLWYkmQbH54VaGdem2qmxVh1B9Z/xjaqhA0ncT+/rjL5NqRXxFIDXjuJj5HAeGacjVqYmZN+vQ+9/3OJ8pUprTdySasqKYBsOpc+loj13xfy3LDHLJVZlRKjFVcmw0zJcASFJsD3GAoILEuTeb7kmLbnaYBPY4DpOe5/alSpVKYWstRB/NF6br/MUWggyDHoMBaSZjM+LnKFKmsHS9KkDBtdtE3Bk7euBDcc1UUy9RKemmGKsFBaXuCSDvcX6Rghy1mq+WqJ4Y1GsdK0xuTMBu3xSvyOAVnBm4/L/ADiRlbTMSBvaw3gT64dM5yLmKyVK4XS5LN4bMAx0mGABtv8ApYYBZnjmlWSii00qIq1FIDeYCCwJuJ98ANSu5HhJJUsDAFybgbGe8D1w68icpvWFTxlZKJRlkyPNIvBgnTv2kDCTlWbxF0SGkaSLXnvjoHGuKPl+HilPnfyEz3kvEfT54DnuZpaWcA6gDAPeLTg/kuFUnzdGnrLUdCOxk3imHqCOkspHpixk+AUkydSvmD53X7oC8dj6k29gcXOR+F02p1Kj6zUhkpwfKAVIYmbk+a3tgFzO8KZQKoUrRqFvDMg2kgKb7gD8sSZHgtWpSeqoBWkRqvcSd43i+/64HsxHlJMDp0+mHDkflxa4apVDaQQAAYDXO52IBG2AfSJUDsN4vtgVXyNyd/XBep1vPriF6Vu574BdzOT0i8W2wu08vrqMxEf0g9O5+eHbMZIPYmPa+KH/AEYdQBgBK5KFOkFjsAACSxso+ZgYV8yHDsHkMCQQdwRaD+nywy8w518u9IISCp8QMe4Nve4/TC1m821Wo1RzLOSSe5Nz7YA3y/wyxqtsbL69Dg5I9cR8v0SMsh9yPTzG+L5Qi1sB0wC2JKaDfbEdNZxYCdf1wGjH6epxjbaCMSmI9MY0YCPR+4xTq5RTPXF5e8/TETqOlh++mADVMl6Wwmc98SFCn4aj72qIHtMbnHR6o6YXuM8D8UgtcDb09sAjcGoinSWmvxG7GN2O/wC/TBGtTQIz1G8NFF3iSOygT5mJ2XG3HTSySgsGOqdMD9ScDMpkXzQStmT5BPhUen+5u5J/cWwAflrggg1ql7+QHc/6/wA7fPG3ONWk1ECfvVIIHvvPbp9MNI3jpttv7DA7Nct0mc1GW57m30wCY3Fm+yLS1SCfhI2g2II27YFKpaY9I98FWyBzGYK07LJv0Ci0/TBvMZL7GKVakQalBg0ts1+0/l74ADnOCVKVGjVemQlTVF42MQbSDabzI+eK3CnK16ZBurrF42YHc7f2wa5x5uObYaGbw2ioaZA8r6dLEHrNjPWe+FtWuZ+X5/3wDLznn6rZhwzSgY6YaVIFg3xETAAMdcHeH8v0K+SD06fiQp8VLCqGAANSm9pFpKNPphGo1gbODpDCCDtJvuJJi49sXaXH2pM/h+RGNlHQQPzjf1wEGVqClVVo8sg3i4mcXeI1TmK2gTpX5x1MYG5uoS0GYWw74KcFoAeaIBvbpGANnhCVEUMzFVsok2HaMEDWXJ0S6kEDYdSenrGKtPMSNX59DgNzBxE1D4Y77Dqf8D9T6YCtR4dWzfjVzeJZiep3IHyv6Yc+Q+J66Bp/+2YHs1xPznAFeM/ZaISmsMR12J6k/XbG/IxKlwTAePnE4B+ava4viAuWI/8AGIkHYbdCcYb1t6T0wFlfYA9v+cRmpaBB7jERqQL/AK3xFUqTYD5jp8sAvc65VGVKl9QIU+oN/qD+uFvIZPxKyoJgm/8At6n6Ya+Y01021CdIJHuAb4A8sfzpBiFP52wDkgCAKAABAWPa0zjzVqfWpTU9i0EfLEAv0PrO30xo4WTM/TAdbP0M431Yipgm5xKRtgPY1Y/L3xtOPab4CNmPTEdX2xOw9MaPTJOArnGlQ98TOsW3xpUo2vgBGdo6ulvW+BVXJ9xhmeltsAMUq2Wse+AW2yvWNsBeY+MjL0zPmY/Cv9R9R/SLE9/KOuGDmCu9CiWp02qPIAC3j1PoMInDspVau1eunmjyqfwnvE2gd+5wG3CMmaVMs/8AMqeZu43MfnJ9fbAfj1Nml9XlAFr/ALvhleiSdvlgVzRlR4KC+uoQaaAXYbFzOy9B3udhcE1EJIAEz0HywVHAqtOl47BfDV9BuDeA3w9RBwQyWTFJY/FuT/b2xQzPFapV0voaxGwsQQf36YCLjeeo1X1UaRoqQNSapXVedP8Ap7D1xfrZnKtk6aCkRmQ93vDLe5lom4EaRGnfC8Rf2/4wW4VTkEiJEb4CVciCb3wRy7hIGnp3/dsRint1B/L998SqAOlu+Aiz3EdKmCVbsP1xX4ZlYhzdiLeg/wA4nrec7AxsYvi/lUkXHzvgMUKYPxie0jb998FstlAIFr9e2MZah3BjocX/AAiCCI+U4CygAgfn/nGalUFoJAjYj26nGtGYJv6rFseWkJsIn5/+MBtM3n2OMVJEwTP5YsU8vcXMC0Y8ySesdRgFXmKrUZQvhAGT5lJNoiIJt/fFPl2kVLSInva2GuvTG5/fvilWpBXUMLNIH+7ePmMBvVrAQQpZREqNze4BwULZPocwv+kojR6TqvipRy5tI9R+/wC+NXzIk2FiRcn/ABgOqK842nEL7N7/AOMZPwj5YDIUkzNsbsMZx7AYjHiMZx7ARuPW/fFf0jE1fcfvtjOYwFVl64qV3vvizW+E4qHrgA/E6TPIkj2wIfh3l/ucMOb3b2GB+e2P77YBP4xxRaAiNTnZTf5H3wKh2dq1Zi1V942Uf0L0FrQNsScZ/wDmz7jGfxfP/GAq1Fk7EH929cDOM2Gnqbn9+uGOt8QwM4pt/wDef0XAC8rwpV81Uz/pHc7Sep9Ma8MOmoYEg/sYI8Q+Ee/9sRZHcYAgq3E2ONhlpnr7m2JehwRT4B++2Ar0cmCZ0x3ti7lqQgxEjoRiT8Pzxq/9hgJcoZv07f4xbNOwVdj07f8AONMr+H5Yunf54CJDER5vYXH/ABiWnUiZgjYYkyu59saHf54D2rabHvjAaN/rjDbj3xK/wj99MBpUyodSpFmEf84C5jKHw2pVJ1g/dudiVuADETFsM6bDC3zB/MT/AH//AM4AbkON+FUYVFgGLKLLFpA7d4wXr0aFRtfireOo7R2wv8f+Jfdv7YrUthg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Rectangle 9"/>
          <p:cNvSpPr/>
          <p:nvPr/>
        </p:nvSpPr>
        <p:spPr>
          <a:xfrm>
            <a:off x="1219200" y="1371600"/>
            <a:ext cx="6781800" cy="4524375"/>
          </a:xfrm>
          <a:prstGeom prst="rect">
            <a:avLst/>
          </a:prstGeom>
        </p:spPr>
        <p:txBody>
          <a:bodyPr>
            <a:spAutoFit/>
          </a:bodyPr>
          <a:lstStyle/>
          <a:p>
            <a:pPr>
              <a:buFont typeface="Wingdings" pitchFamily="2" charset="2"/>
              <a:buChar char="Ø"/>
              <a:defRPr/>
            </a:pPr>
            <a:r>
              <a:rPr lang="en-US" sz="2400" dirty="0">
                <a:latin typeface="+mn-lt"/>
              </a:rPr>
              <a:t>  America was neutral in World War I until 1917.</a:t>
            </a:r>
          </a:p>
          <a:p>
            <a:pPr>
              <a:buFont typeface="Wingdings" pitchFamily="2" charset="2"/>
              <a:buChar char="Ø"/>
              <a:defRPr/>
            </a:pPr>
            <a:endParaRPr lang="en-US" sz="2400" dirty="0">
              <a:latin typeface="+mn-lt"/>
            </a:endParaRPr>
          </a:p>
          <a:p>
            <a:pPr>
              <a:buFont typeface="Wingdings" pitchFamily="2" charset="2"/>
              <a:buChar char="Ø"/>
              <a:defRPr/>
            </a:pPr>
            <a:r>
              <a:rPr lang="en-US" sz="2400" dirty="0">
                <a:latin typeface="+mn-lt"/>
              </a:rPr>
              <a:t>  The Lusitania and the Zimmerman Telegraph made a lot of people want America to enter the war on the side of the Allied Powers.</a:t>
            </a:r>
          </a:p>
          <a:p>
            <a:pPr>
              <a:buFont typeface="Wingdings" pitchFamily="2" charset="2"/>
              <a:buChar char="Ø"/>
              <a:defRPr/>
            </a:pPr>
            <a:endParaRPr lang="en-US" sz="2400" dirty="0">
              <a:latin typeface="+mn-lt"/>
            </a:endParaRPr>
          </a:p>
          <a:p>
            <a:pPr>
              <a:buFont typeface="Wingdings" pitchFamily="2" charset="2"/>
              <a:buChar char="Ø"/>
              <a:defRPr/>
            </a:pPr>
            <a:r>
              <a:rPr lang="en-US" sz="2400" dirty="0">
                <a:latin typeface="+mn-lt"/>
              </a:rPr>
              <a:t>  Germans were continuing to fire on United States ships.</a:t>
            </a:r>
          </a:p>
          <a:p>
            <a:pPr>
              <a:buFont typeface="Wingdings" pitchFamily="2" charset="2"/>
              <a:buChar char="Ø"/>
              <a:defRPr/>
            </a:pPr>
            <a:endParaRPr lang="en-US" sz="2400" dirty="0">
              <a:latin typeface="+mn-lt"/>
            </a:endParaRPr>
          </a:p>
          <a:p>
            <a:pPr>
              <a:buFont typeface="Wingdings" pitchFamily="2" charset="2"/>
              <a:buChar char="Ø"/>
              <a:defRPr/>
            </a:pPr>
            <a:r>
              <a:rPr lang="en-US" sz="2400" dirty="0">
                <a:latin typeface="+mn-lt"/>
              </a:rPr>
              <a:t>  America enters World War I and helps the Allied Powers gain strength.</a:t>
            </a:r>
          </a:p>
          <a:p>
            <a:pPr algn="ctr">
              <a:defRPr/>
            </a:pPr>
            <a:endParaRPr lang="en-US" sz="2400" dirty="0">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2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View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3200400"/>
            <a:ext cx="6172200" cy="954107"/>
          </a:xfrm>
          <a:prstGeom prst="rect">
            <a:avLst/>
          </a:prstGeom>
          <a:noFill/>
        </p:spPr>
        <p:txBody>
          <a:bodyPr>
            <a:spAutoFit/>
          </a:bodyPr>
          <a:lstStyle/>
          <a:p>
            <a:pPr algn="ctr">
              <a:defRPr/>
            </a:pPr>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United States Enters the War – Sinking of the Lusitania</a:t>
            </a:r>
          </a:p>
        </p:txBody>
      </p:sp>
      <p:sp>
        <p:nvSpPr>
          <p:cNvPr id="7" name="Rectangle 6"/>
          <p:cNvSpPr/>
          <p:nvPr/>
        </p:nvSpPr>
        <p:spPr>
          <a:xfrm>
            <a:off x="2590800" y="2286000"/>
            <a:ext cx="3993657" cy="923330"/>
          </a:xfrm>
          <a:prstGeom prst="rect">
            <a:avLst/>
          </a:prstGeom>
          <a:noFill/>
        </p:spPr>
        <p:txBody>
          <a:bodyPr wrap="none">
            <a:spAutoFit/>
          </a:bodyPr>
          <a:lstStyle/>
          <a:p>
            <a:pPr algn="ctr">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World </a:t>
            </a: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rial" pitchFamily="34" charset="0"/>
              </a:rPr>
              <a:t>War</a:t>
            </a: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cs typeface="Arial" pitchFamily="34" charset="0"/>
              </a:rPr>
              <a:t> I</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125" name="Picture 7" descr="WWI soldier holding a rifle with a bayo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View de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lstStyle/>
          <a:p>
            <a:pPr algn="ctr">
              <a:defRPr/>
            </a:pPr>
            <a:r>
              <a:rPr lang="en-US" sz="4400" dirty="0" smtClean="0">
                <a:latin typeface="+mn-lt"/>
              </a:rPr>
              <a:t>Let’s Review</a:t>
            </a:r>
            <a:endParaRPr lang="en-US" sz="4400" dirty="0">
              <a:latin typeface="+mn-lt"/>
            </a:endParaRPr>
          </a:p>
        </p:txBody>
      </p:sp>
      <p:sp>
        <p:nvSpPr>
          <p:cNvPr id="11" name="TextBox 10"/>
          <p:cNvSpPr txBox="1"/>
          <p:nvPr/>
        </p:nvSpPr>
        <p:spPr>
          <a:xfrm>
            <a:off x="609600" y="1676400"/>
            <a:ext cx="5029200" cy="1323975"/>
          </a:xfrm>
          <a:prstGeom prst="rect">
            <a:avLst/>
          </a:prstGeom>
          <a:noFill/>
        </p:spPr>
        <p:txBody>
          <a:bodyPr>
            <a:spAutoFit/>
          </a:bodyPr>
          <a:lstStyle/>
          <a:p>
            <a:pPr>
              <a:defRPr/>
            </a:pPr>
            <a:r>
              <a:rPr lang="en-US" sz="2000" dirty="0">
                <a:latin typeface="+mn-lt"/>
              </a:rPr>
              <a:t>Before World War I countries had a lot of nationalism, militarism, and imperialism.  Countries were also bound together in alliances.</a:t>
            </a:r>
          </a:p>
        </p:txBody>
      </p:sp>
      <p:sp>
        <p:nvSpPr>
          <p:cNvPr id="12" name="TextBox 11"/>
          <p:cNvSpPr txBox="1"/>
          <p:nvPr/>
        </p:nvSpPr>
        <p:spPr>
          <a:xfrm>
            <a:off x="3733800" y="3657600"/>
            <a:ext cx="4953000" cy="1323975"/>
          </a:xfrm>
          <a:prstGeom prst="rect">
            <a:avLst/>
          </a:prstGeom>
          <a:noFill/>
        </p:spPr>
        <p:txBody>
          <a:bodyPr>
            <a:spAutoFit/>
          </a:bodyPr>
          <a:lstStyle/>
          <a:p>
            <a:pPr>
              <a:defRPr/>
            </a:pPr>
            <a:r>
              <a:rPr lang="en-US" sz="2000" dirty="0">
                <a:latin typeface="+mn-lt"/>
              </a:rPr>
              <a:t>On June 28, 1914, Archduke Franz Ferdinand the heir to the Austro-Hungarian Empire was shot by a Serbian nationalist! This event started World War I!</a:t>
            </a:r>
          </a:p>
        </p:txBody>
      </p:sp>
      <p:sp>
        <p:nvSpPr>
          <p:cNvPr id="13" name="Rectangle 12"/>
          <p:cNvSpPr/>
          <p:nvPr/>
        </p:nvSpPr>
        <p:spPr>
          <a:xfrm>
            <a:off x="533400" y="5562600"/>
            <a:ext cx="4267200" cy="708025"/>
          </a:xfrm>
          <a:prstGeom prst="rect">
            <a:avLst/>
          </a:prstGeom>
        </p:spPr>
        <p:txBody>
          <a:bodyPr>
            <a:spAutoFit/>
          </a:bodyPr>
          <a:lstStyle/>
          <a:p>
            <a:pPr>
              <a:defRPr/>
            </a:pPr>
            <a:r>
              <a:rPr lang="en-US" sz="2000" dirty="0">
                <a:latin typeface="+mn-lt"/>
              </a:rPr>
              <a:t>World War I was very deadly because of trench warfare and new weapons.</a:t>
            </a:r>
          </a:p>
        </p:txBody>
      </p:sp>
      <p:pic>
        <p:nvPicPr>
          <p:cNvPr id="34818" name="Picture 2" descr="http://www.xtimeline.com/__UserPic_Large/55194/evt100329030800293.jpg"/>
          <p:cNvPicPr>
            <a:picLocks noChangeAspect="1" noChangeArrowheads="1"/>
          </p:cNvPicPr>
          <p:nvPr/>
        </p:nvPicPr>
        <p:blipFill>
          <a:blip r:embed="rId2" cstate="print"/>
          <a:srcRect/>
          <a:stretch>
            <a:fillRect/>
          </a:stretch>
        </p:blipFill>
        <p:spPr bwMode="auto">
          <a:xfrm>
            <a:off x="5562600" y="1143000"/>
            <a:ext cx="3114675" cy="2503758"/>
          </a:xfrm>
          <a:prstGeom prst="rect">
            <a:avLst/>
          </a:prstGeom>
          <a:ln>
            <a:noFill/>
          </a:ln>
          <a:effectLst>
            <a:softEdge rad="112500"/>
          </a:effectLst>
        </p:spPr>
      </p:pic>
      <p:pic>
        <p:nvPicPr>
          <p:cNvPr id="14" name="Picture 6" descr="http://static.guim.co.uk/sys-images/Guardian/Pix/pictures/2008/09/24/princip460x276.jpg"/>
          <p:cNvPicPr>
            <a:picLocks noChangeAspect="1" noChangeArrowheads="1"/>
          </p:cNvPicPr>
          <p:nvPr/>
        </p:nvPicPr>
        <p:blipFill>
          <a:blip r:embed="rId3" cstate="print"/>
          <a:srcRect/>
          <a:stretch>
            <a:fillRect/>
          </a:stretch>
        </p:blipFill>
        <p:spPr bwMode="auto">
          <a:xfrm>
            <a:off x="381000" y="3276600"/>
            <a:ext cx="3255467" cy="1953280"/>
          </a:xfrm>
          <a:prstGeom prst="rect">
            <a:avLst/>
          </a:prstGeom>
          <a:ln>
            <a:noFill/>
          </a:ln>
          <a:effectLst>
            <a:softEdge rad="112500"/>
          </a:effectLst>
        </p:spPr>
      </p:pic>
      <p:pic>
        <p:nvPicPr>
          <p:cNvPr id="34820" name="Picture 4" descr="http://historyonthenet.com/WW1/images/tank.jpg"/>
          <p:cNvPicPr>
            <a:picLocks noChangeAspect="1" noChangeArrowheads="1"/>
          </p:cNvPicPr>
          <p:nvPr/>
        </p:nvPicPr>
        <p:blipFill>
          <a:blip r:embed="rId4" cstate="print"/>
          <a:srcRect/>
          <a:stretch>
            <a:fillRect/>
          </a:stretch>
        </p:blipFill>
        <p:spPr bwMode="auto">
          <a:xfrm>
            <a:off x="5181600" y="5105400"/>
            <a:ext cx="2743200" cy="1562100"/>
          </a:xfrm>
          <a:prstGeom prst="rect">
            <a:avLst/>
          </a:prstGeom>
          <a:ln>
            <a:noFill/>
          </a:ln>
          <a:effectLst>
            <a:softEdge rad="112500"/>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820"/>
                                        </p:tgtEl>
                                        <p:attrNameLst>
                                          <p:attrName>style.visibility</p:attrName>
                                        </p:attrNameLst>
                                      </p:cBhvr>
                                      <p:to>
                                        <p:strVal val="visible"/>
                                      </p:to>
                                    </p:set>
                                    <p:anim calcmode="lin" valueType="num">
                                      <p:cBhvr additive="base">
                                        <p:cTn id="31" dur="500" fill="hold"/>
                                        <p:tgtEl>
                                          <p:spTgt spid="34820"/>
                                        </p:tgtEl>
                                        <p:attrNameLst>
                                          <p:attrName>ppt_x</p:attrName>
                                        </p:attrNameLst>
                                      </p:cBhvr>
                                      <p:tavLst>
                                        <p:tav tm="0">
                                          <p:val>
                                            <p:strVal val="#ppt_x"/>
                                          </p:val>
                                        </p:tav>
                                        <p:tav tm="100000">
                                          <p:val>
                                            <p:strVal val="#ppt_x"/>
                                          </p:val>
                                        </p:tav>
                                      </p:tavLst>
                                    </p:anim>
                                    <p:anim calcmode="lin" valueType="num">
                                      <p:cBhvr additive="base">
                                        <p:cTn id="32"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lstStyle/>
          <a:p>
            <a:pPr algn="ctr">
              <a:defRPr/>
            </a:pPr>
            <a:r>
              <a:rPr lang="en-US" sz="4000" dirty="0" smtClean="0">
                <a:latin typeface="+mn-lt"/>
              </a:rPr>
              <a:t>Neutrality</a:t>
            </a:r>
            <a:endParaRPr lang="en-US" sz="4000" dirty="0">
              <a:latin typeface="+mn-lt"/>
            </a:endParaRPr>
          </a:p>
        </p:txBody>
      </p:sp>
      <p:pic>
        <p:nvPicPr>
          <p:cNvPr id="8195" name="Picture 2" descr="U.S. President Woodrow Wi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1685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19400" y="1295400"/>
            <a:ext cx="5029200" cy="1754188"/>
          </a:xfrm>
          <a:prstGeom prst="rect">
            <a:avLst/>
          </a:prstGeom>
          <a:noFill/>
        </p:spPr>
        <p:txBody>
          <a:bodyPr>
            <a:spAutoFit/>
          </a:bodyPr>
          <a:lstStyle/>
          <a:p>
            <a:pPr>
              <a:defRPr/>
            </a:pPr>
            <a:r>
              <a:rPr lang="en-US" dirty="0">
                <a:latin typeface="+mn-lt"/>
              </a:rPr>
              <a:t>When World War I broke out in June of 1914, the United States did not enter the war, they war </a:t>
            </a:r>
            <a:r>
              <a:rPr lang="en-US" b="1" u="sng" dirty="0">
                <a:latin typeface="+mn-lt"/>
              </a:rPr>
              <a:t>neutral</a:t>
            </a:r>
            <a:r>
              <a:rPr lang="en-US" dirty="0">
                <a:latin typeface="+mn-lt"/>
              </a:rPr>
              <a:t>.</a:t>
            </a:r>
          </a:p>
          <a:p>
            <a:pPr>
              <a:defRPr/>
            </a:pPr>
            <a:endParaRPr lang="en-US" dirty="0">
              <a:latin typeface="+mn-lt"/>
            </a:endParaRPr>
          </a:p>
          <a:p>
            <a:pPr>
              <a:defRPr/>
            </a:pPr>
            <a:endParaRPr lang="en-US" b="1" u="sng" dirty="0">
              <a:latin typeface="+mn-lt"/>
            </a:endParaRPr>
          </a:p>
          <a:p>
            <a:pPr>
              <a:defRPr/>
            </a:pPr>
            <a:r>
              <a:rPr lang="en-US" b="1" u="sng" dirty="0">
                <a:latin typeface="+mn-lt"/>
              </a:rPr>
              <a:t>Neutral</a:t>
            </a:r>
            <a:r>
              <a:rPr lang="en-US" dirty="0">
                <a:latin typeface="+mn-lt"/>
              </a:rPr>
              <a:t> = to not take a side.</a:t>
            </a:r>
          </a:p>
        </p:txBody>
      </p:sp>
      <p:sp>
        <p:nvSpPr>
          <p:cNvPr id="6" name="Rectangle 5"/>
          <p:cNvSpPr/>
          <p:nvPr/>
        </p:nvSpPr>
        <p:spPr>
          <a:xfrm>
            <a:off x="2362200" y="4343400"/>
            <a:ext cx="6553200" cy="1323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dirty="0">
                <a:effectLst>
                  <a:outerShdw blurRad="50800" dist="38100" dir="2700000" algn="tl" rotWithShape="0">
                    <a:prstClr val="black">
                      <a:alpha val="40000"/>
                    </a:prstClr>
                  </a:outerShdw>
                </a:effectLst>
              </a:rPr>
              <a:t>“Such divisions amongst us would be fatal to our peace of mind and might seriously stand in the way of the proper performance of our duty as the one great nation at peace…”</a:t>
            </a:r>
          </a:p>
        </p:txBody>
      </p:sp>
      <p:sp>
        <p:nvSpPr>
          <p:cNvPr id="7" name="TextBox 6"/>
          <p:cNvSpPr txBox="1"/>
          <p:nvPr/>
        </p:nvSpPr>
        <p:spPr>
          <a:xfrm>
            <a:off x="2895600" y="3581400"/>
            <a:ext cx="5029200" cy="4001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000" dirty="0"/>
              <a:t>President Wilson’s 1914 address to Congress</a:t>
            </a:r>
          </a:p>
        </p:txBody>
      </p:sp>
      <p:sp>
        <p:nvSpPr>
          <p:cNvPr id="10" name="Rectangle 9"/>
          <p:cNvSpPr/>
          <p:nvPr/>
        </p:nvSpPr>
        <p:spPr>
          <a:xfrm>
            <a:off x="457200" y="3352800"/>
            <a:ext cx="1600200" cy="2308225"/>
          </a:xfrm>
          <a:prstGeom prst="rect">
            <a:avLst/>
          </a:prstGeom>
        </p:spPr>
        <p:txBody>
          <a:bodyPr>
            <a:spAutoFit/>
          </a:bodyPr>
          <a:lstStyle/>
          <a:p>
            <a:pPr>
              <a:defRPr/>
            </a:pPr>
            <a:r>
              <a:rPr lang="en-US" sz="1600" i="1" dirty="0">
                <a:latin typeface="+mn-lt"/>
              </a:rPr>
              <a:t>Re-elected for a second term in 1916, Woodrow Wilson was known as the President who kept America out of the First World War.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Take Sides</a:t>
            </a:r>
            <a:endParaRPr lang="en-US" dirty="0"/>
          </a:p>
        </p:txBody>
      </p:sp>
      <p:sp>
        <p:nvSpPr>
          <p:cNvPr id="3" name="Content Placeholder 2"/>
          <p:cNvSpPr>
            <a:spLocks noGrp="1"/>
          </p:cNvSpPr>
          <p:nvPr>
            <p:ph idx="1"/>
          </p:nvPr>
        </p:nvSpPr>
        <p:spPr/>
        <p:txBody>
          <a:bodyPr/>
          <a:lstStyle/>
          <a:p>
            <a:r>
              <a:rPr lang="en-US" dirty="0" smtClean="0"/>
              <a:t>German and Irish immigrants support Central Powers</a:t>
            </a:r>
          </a:p>
          <a:p>
            <a:endParaRPr lang="en-US" dirty="0" smtClean="0"/>
          </a:p>
          <a:p>
            <a:r>
              <a:rPr lang="en-US" dirty="0" smtClean="0"/>
              <a:t>In general, Americans supported the Allies</a:t>
            </a:r>
          </a:p>
          <a:p>
            <a:pPr lvl="1"/>
            <a:r>
              <a:rPr lang="en-US" dirty="0" smtClean="0"/>
              <a:t>Share heritage, political values, and culture with British and France</a:t>
            </a:r>
          </a:p>
          <a:p>
            <a:pPr lvl="1"/>
            <a:r>
              <a:rPr lang="en-US" dirty="0" smtClean="0"/>
              <a:t>Wilson’s cabinet (except WJB)</a:t>
            </a:r>
          </a:p>
          <a:p>
            <a:pPr lvl="1"/>
            <a:r>
              <a:rPr lang="en-US" dirty="0" smtClean="0"/>
              <a:t>Chief Advisor Lansing and Walter Hines Page (ambassador)</a:t>
            </a:r>
          </a:p>
          <a:p>
            <a:pPr lvl="1"/>
            <a:r>
              <a:rPr lang="en-US" dirty="0" smtClean="0"/>
              <a:t>The British limited American news to purely anti-German.</a:t>
            </a:r>
          </a:p>
          <a:p>
            <a:pPr lvl="1"/>
            <a:r>
              <a:rPr lang="en-US" dirty="0" smtClean="0"/>
              <a:t>Financial link-money tied to Allied business</a:t>
            </a:r>
            <a:endParaRPr lang="en-US" dirty="0"/>
          </a:p>
        </p:txBody>
      </p:sp>
    </p:spTree>
    <p:extLst>
      <p:ext uri="{BB962C8B-B14F-4D97-AF65-F5344CB8AC3E}">
        <p14:creationId xmlns:p14="http://schemas.microsoft.com/office/powerpoint/2010/main" val="181707959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8674" name="Picture 2" descr="http://blog.chron.com/txpotomac/files/legacy/ww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3810000" cy="568642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www.100megspop3.com/bark/Propagand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833" y="685799"/>
            <a:ext cx="4285367" cy="538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8746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descr="http://3.bp.blogspot.com/_V7Ehj7eG65Q/TMWD4grONDI/AAAAAAAACIk/Us61xlPulOg/s1600/propaganda_poster_beat_back_the_hun_w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14" y="228600"/>
            <a:ext cx="3974211" cy="65151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http://www.dailystormer.com/wp-content/uploads/2013/10/Anti-Japanese_World_War_II_propaganda_poster_war_bo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3886200" cy="622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4025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Moving Toward War</a:t>
            </a:r>
            <a:endParaRPr lang="en-US" dirty="0"/>
          </a:p>
        </p:txBody>
      </p:sp>
      <p:sp>
        <p:nvSpPr>
          <p:cNvPr id="3" name="Content Placeholder 2"/>
          <p:cNvSpPr>
            <a:spLocks noGrp="1"/>
          </p:cNvSpPr>
          <p:nvPr>
            <p:ph idx="1"/>
          </p:nvPr>
        </p:nvSpPr>
        <p:spPr>
          <a:xfrm>
            <a:off x="457200" y="1447800"/>
            <a:ext cx="8229600" cy="4389437"/>
          </a:xfrm>
        </p:spPr>
        <p:txBody>
          <a:bodyPr/>
          <a:lstStyle/>
          <a:p>
            <a:r>
              <a:rPr lang="en-US" dirty="0" smtClean="0"/>
              <a:t>America wants to stay out of the war</a:t>
            </a:r>
          </a:p>
          <a:p>
            <a:r>
              <a:rPr lang="en-US" dirty="0" smtClean="0"/>
              <a:t>British use navy to blockade  </a:t>
            </a:r>
            <a:r>
              <a:rPr lang="en-US" dirty="0" smtClean="0"/>
              <a:t>Germany </a:t>
            </a:r>
          </a:p>
          <a:p>
            <a:pPr lvl="1"/>
            <a:r>
              <a:rPr lang="en-US" dirty="0" smtClean="0"/>
              <a:t>By 1917, results in a German famine </a:t>
            </a:r>
            <a:endParaRPr lang="en-US" dirty="0" smtClean="0"/>
          </a:p>
          <a:p>
            <a:r>
              <a:rPr lang="en-US" dirty="0" smtClean="0"/>
              <a:t>Germany use U-boats to get around the blockade</a:t>
            </a:r>
            <a:endParaRPr lang="en-US" dirty="0"/>
          </a:p>
        </p:txBody>
      </p:sp>
      <p:pic>
        <p:nvPicPr>
          <p:cNvPr id="41986" name="Picture 2" descr="http://upload.wikimedia.org/wikipedia/commons/9/91/U534.jpg"/>
          <p:cNvPicPr>
            <a:picLocks noChangeAspect="1" noChangeArrowheads="1"/>
          </p:cNvPicPr>
          <p:nvPr/>
        </p:nvPicPr>
        <p:blipFill rotWithShape="1">
          <a:blip r:embed="rId2">
            <a:extLst>
              <a:ext uri="{28A0092B-C50C-407E-A947-70E740481C1C}">
                <a14:useLocalDpi xmlns:a14="http://schemas.microsoft.com/office/drawing/2010/main" val="0"/>
              </a:ext>
            </a:extLst>
          </a:blip>
          <a:srcRect t="22910"/>
          <a:stretch/>
        </p:blipFill>
        <p:spPr bwMode="auto">
          <a:xfrm>
            <a:off x="2209800" y="3474719"/>
            <a:ext cx="6076950" cy="313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6963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Towards War</a:t>
            </a:r>
            <a:endParaRPr lang="en-US" dirty="0"/>
          </a:p>
        </p:txBody>
      </p:sp>
      <p:sp>
        <p:nvSpPr>
          <p:cNvPr id="3" name="Content Placeholder 2"/>
          <p:cNvSpPr>
            <a:spLocks noGrp="1"/>
          </p:cNvSpPr>
          <p:nvPr>
            <p:ph idx="1"/>
          </p:nvPr>
        </p:nvSpPr>
        <p:spPr>
          <a:xfrm>
            <a:off x="457200" y="1935163"/>
            <a:ext cx="4419600" cy="4389437"/>
          </a:xfrm>
        </p:spPr>
        <p:txBody>
          <a:bodyPr/>
          <a:lstStyle/>
          <a:p>
            <a:r>
              <a:rPr lang="en-US" dirty="0" smtClean="0"/>
              <a:t>1915 Germans announce that they will sink any ship around Britain</a:t>
            </a:r>
          </a:p>
          <a:p>
            <a:pPr lvl="1"/>
            <a:r>
              <a:rPr lang="en-US" dirty="0" smtClean="0"/>
              <a:t>Anger in the US (attacking civilians without warning)</a:t>
            </a:r>
            <a:endParaRPr lang="en-US" dirty="0"/>
          </a:p>
          <a:p>
            <a:r>
              <a:rPr lang="en-US" dirty="0" smtClean="0"/>
              <a:t>US start sending supplies to Allies</a:t>
            </a:r>
            <a:endParaRPr lang="en-US" dirty="0"/>
          </a:p>
        </p:txBody>
      </p:sp>
      <p:pic>
        <p:nvPicPr>
          <p:cNvPr id="43010" name="Picture 2" descr="http://ww1submarines.wikispaces.com/file/view/zz.gif/111529419/328x331/z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888128"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26581"/>
      </p:ext>
    </p:extLst>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6595</TotalTime>
  <Words>734</Words>
  <Application>Microsoft Office PowerPoint</Application>
  <PresentationFormat>On-screen Show (4:3)</PresentationFormat>
  <Paragraphs>80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Bell Work</vt:lpstr>
      <vt:lpstr>PowerPoint Presentation</vt:lpstr>
      <vt:lpstr>Let’s Review</vt:lpstr>
      <vt:lpstr>Neutrality</vt:lpstr>
      <vt:lpstr>Americans Take Sides</vt:lpstr>
      <vt:lpstr>PowerPoint Presentation</vt:lpstr>
      <vt:lpstr>PowerPoint Presentation</vt:lpstr>
      <vt:lpstr>Moving Toward War</vt:lpstr>
      <vt:lpstr>Moving Towards War</vt:lpstr>
      <vt:lpstr>Lusitania</vt:lpstr>
      <vt:lpstr>Lusitania</vt:lpstr>
      <vt:lpstr>America and the War</vt:lpstr>
      <vt:lpstr>Sussex Pledge</vt:lpstr>
      <vt:lpstr>America and the War</vt:lpstr>
      <vt:lpstr>America and the War</vt:lpstr>
      <vt:lpstr>America and the War</vt:lpstr>
      <vt:lpstr>The US Declares War </vt:lpstr>
      <vt:lpstr>America Enters the War</vt:lpstr>
      <vt:lpstr>Conclusion</vt:lpstr>
    </vt:vector>
  </TitlesOfParts>
  <Company>Goshen 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WWI – MANIA!</dc:title>
  <dc:creator>User</dc:creator>
  <cp:lastModifiedBy>Maria Rives</cp:lastModifiedBy>
  <cp:revision>165</cp:revision>
  <dcterms:created xsi:type="dcterms:W3CDTF">2009-03-20T15:54:10Z</dcterms:created>
  <dcterms:modified xsi:type="dcterms:W3CDTF">2015-10-27T15:49:43Z</dcterms:modified>
</cp:coreProperties>
</file>